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262" r:id="rId2"/>
    <p:sldId id="259" r:id="rId3"/>
    <p:sldId id="260" r:id="rId4"/>
    <p:sldId id="261" r:id="rId5"/>
    <p:sldId id="263" r:id="rId6"/>
    <p:sldId id="264" r:id="rId7"/>
    <p:sldId id="266" r:id="rId8"/>
    <p:sldId id="256" r:id="rId9"/>
    <p:sldId id="276" r:id="rId10"/>
    <p:sldId id="258" r:id="rId11"/>
    <p:sldId id="273" r:id="rId12"/>
    <p:sldId id="277" r:id="rId13"/>
    <p:sldId id="278" r:id="rId14"/>
    <p:sldId id="269" r:id="rId15"/>
    <p:sldId id="271" r:id="rId16"/>
    <p:sldId id="275" r:id="rId17"/>
    <p:sldId id="279" r:id="rId18"/>
    <p:sldId id="280" r:id="rId19"/>
    <p:sldId id="268" r:id="rId20"/>
    <p:sldId id="281" r:id="rId21"/>
    <p:sldId id="274" r:id="rId22"/>
    <p:sldId id="282" r:id="rId23"/>
    <p:sldId id="2143370570" r:id="rId24"/>
    <p:sldId id="2143370571" r:id="rId25"/>
    <p:sldId id="2143370569" r:id="rId26"/>
    <p:sldId id="2143370572" r:id="rId27"/>
    <p:sldId id="2143370573" r:id="rId28"/>
    <p:sldId id="267" r:id="rId29"/>
    <p:sldId id="2143370574" r:id="rId30"/>
    <p:sldId id="2143370575" r:id="rId31"/>
    <p:sldId id="270" r:id="rId32"/>
    <p:sldId id="2143370576" r:id="rId33"/>
    <p:sldId id="2143370577" r:id="rId34"/>
    <p:sldId id="2143370578" r:id="rId35"/>
    <p:sldId id="2143370579" r:id="rId36"/>
    <p:sldId id="2143370580" r:id="rId37"/>
    <p:sldId id="2143370581" r:id="rId38"/>
    <p:sldId id="2143370582" r:id="rId39"/>
    <p:sldId id="283" r:id="rId40"/>
    <p:sldId id="285" r:id="rId41"/>
    <p:sldId id="284" r:id="rId42"/>
    <p:sldId id="26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8553"/>
    <a:srgbClr val="3795B3"/>
    <a:srgbClr val="39AD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027D14-074C-4245-87B4-F187896E151C}" v="286" dt="2024-10-22T00:57:04.6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6" d="100"/>
          <a:sy n="106" d="100"/>
        </p:scale>
        <p:origin x="79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n Ayala" userId="/hYxouugAxiO44cVJDfyaXThNGPDJvqDkS6P/EkiyF4=" providerId="None" clId="Web-{EC027D14-074C-4245-87B4-F187896E151C}"/>
    <pc:docChg chg="modSld">
      <pc:chgData name="Erin Ayala" userId="/hYxouugAxiO44cVJDfyaXThNGPDJvqDkS6P/EkiyF4=" providerId="None" clId="Web-{EC027D14-074C-4245-87B4-F187896E151C}" dt="2024-10-22T00:57:04.692" v="198" actId="1076"/>
      <pc:docMkLst>
        <pc:docMk/>
      </pc:docMkLst>
      <pc:sldChg chg="addSp delSp modSp">
        <pc:chgData name="Erin Ayala" userId="/hYxouugAxiO44cVJDfyaXThNGPDJvqDkS6P/EkiyF4=" providerId="None" clId="Web-{EC027D14-074C-4245-87B4-F187896E151C}" dt="2024-10-22T00:57:04.692" v="198" actId="1076"/>
        <pc:sldMkLst>
          <pc:docMk/>
          <pc:sldMk cId="2432822428" sldId="265"/>
        </pc:sldMkLst>
        <pc:spChg chg="mod">
          <ac:chgData name="Erin Ayala" userId="/hYxouugAxiO44cVJDfyaXThNGPDJvqDkS6P/EkiyF4=" providerId="None" clId="Web-{EC027D14-074C-4245-87B4-F187896E151C}" dt="2024-10-22T00:57:04.692" v="198" actId="1076"/>
          <ac:spMkLst>
            <pc:docMk/>
            <pc:sldMk cId="2432822428" sldId="265"/>
            <ac:spMk id="3" creationId="{FC781173-C5DE-AB12-AEB7-5AF791263B50}"/>
          </ac:spMkLst>
        </pc:spChg>
        <pc:spChg chg="add mod">
          <ac:chgData name="Erin Ayala" userId="/hYxouugAxiO44cVJDfyaXThNGPDJvqDkS6P/EkiyF4=" providerId="None" clId="Web-{EC027D14-074C-4245-87B4-F187896E151C}" dt="2024-10-22T00:56:35.676" v="183" actId="20577"/>
          <ac:spMkLst>
            <pc:docMk/>
            <pc:sldMk cId="2432822428" sldId="265"/>
            <ac:spMk id="11" creationId="{93B08517-F2E7-7C3B-AB5B-DB138466CFA6}"/>
          </ac:spMkLst>
        </pc:spChg>
        <pc:spChg chg="add mod">
          <ac:chgData name="Erin Ayala" userId="/hYxouugAxiO44cVJDfyaXThNGPDJvqDkS6P/EkiyF4=" providerId="None" clId="Web-{EC027D14-074C-4245-87B4-F187896E151C}" dt="2024-10-22T00:56:39.957" v="186" actId="20577"/>
          <ac:spMkLst>
            <pc:docMk/>
            <pc:sldMk cId="2432822428" sldId="265"/>
            <ac:spMk id="12" creationId="{1B6D8214-CEFB-1D83-E097-712D5EF5EA3A}"/>
          </ac:spMkLst>
        </pc:spChg>
        <pc:spChg chg="add mod">
          <ac:chgData name="Erin Ayala" userId="/hYxouugAxiO44cVJDfyaXThNGPDJvqDkS6P/EkiyF4=" providerId="None" clId="Web-{EC027D14-074C-4245-87B4-F187896E151C}" dt="2024-10-22T00:56:56.770" v="197" actId="20577"/>
          <ac:spMkLst>
            <pc:docMk/>
            <pc:sldMk cId="2432822428" sldId="265"/>
            <ac:spMk id="13" creationId="{0DD954EC-EA8B-924D-16FB-72D5D44B5238}"/>
          </ac:spMkLst>
        </pc:spChg>
        <pc:spChg chg="add mod">
          <ac:chgData name="Erin Ayala" userId="/hYxouugAxiO44cVJDfyaXThNGPDJvqDkS6P/EkiyF4=" providerId="None" clId="Web-{EC027D14-074C-4245-87B4-F187896E151C}" dt="2024-10-22T00:56:45.176" v="189" actId="20577"/>
          <ac:spMkLst>
            <pc:docMk/>
            <pc:sldMk cId="2432822428" sldId="265"/>
            <ac:spMk id="14" creationId="{CE0DDD53-71D4-9AAE-A7FD-AAE08578A0F5}"/>
          </ac:spMkLst>
        </pc:spChg>
        <pc:spChg chg="add mod">
          <ac:chgData name="Erin Ayala" userId="/hYxouugAxiO44cVJDfyaXThNGPDJvqDkS6P/EkiyF4=" providerId="None" clId="Web-{EC027D14-074C-4245-87B4-F187896E151C}" dt="2024-10-22T00:55:15.048" v="120" actId="1076"/>
          <ac:spMkLst>
            <pc:docMk/>
            <pc:sldMk cId="2432822428" sldId="265"/>
            <ac:spMk id="15" creationId="{32A51A62-ECA8-3589-4C78-8F1CDD93591E}"/>
          </ac:spMkLst>
        </pc:spChg>
        <pc:picChg chg="add mod">
          <ac:chgData name="Erin Ayala" userId="/hYxouugAxiO44cVJDfyaXThNGPDJvqDkS6P/EkiyF4=" providerId="None" clId="Web-{EC027D14-074C-4245-87B4-F187896E151C}" dt="2024-10-22T00:49:11.360" v="45"/>
          <ac:picMkLst>
            <pc:docMk/>
            <pc:sldMk cId="2432822428" sldId="265"/>
            <ac:picMk id="5" creationId="{1D751693-2050-11E1-2F7C-428CCD4538A8}"/>
          </ac:picMkLst>
        </pc:picChg>
        <pc:picChg chg="add del mod">
          <ac:chgData name="Erin Ayala" userId="/hYxouugAxiO44cVJDfyaXThNGPDJvqDkS6P/EkiyF4=" providerId="None" clId="Web-{EC027D14-074C-4245-87B4-F187896E151C}" dt="2024-10-22T00:46:27.589" v="18"/>
          <ac:picMkLst>
            <pc:docMk/>
            <pc:sldMk cId="2432822428" sldId="265"/>
            <ac:picMk id="6" creationId="{E0455CE5-74CC-FC64-770A-05F9C6801350}"/>
          </ac:picMkLst>
        </pc:picChg>
        <pc:picChg chg="add del mod">
          <ac:chgData name="Erin Ayala" userId="/hYxouugAxiO44cVJDfyaXThNGPDJvqDkS6P/EkiyF4=" providerId="None" clId="Web-{EC027D14-074C-4245-87B4-F187896E151C}" dt="2024-10-22T00:46:21.917" v="16"/>
          <ac:picMkLst>
            <pc:docMk/>
            <pc:sldMk cId="2432822428" sldId="265"/>
            <ac:picMk id="7" creationId="{B9239A7D-8381-5887-27D7-54802956B03E}"/>
          </ac:picMkLst>
        </pc:picChg>
        <pc:picChg chg="add mod">
          <ac:chgData name="Erin Ayala" userId="/hYxouugAxiO44cVJDfyaXThNGPDJvqDkS6P/EkiyF4=" providerId="None" clId="Web-{EC027D14-074C-4245-87B4-F187896E151C}" dt="2024-10-22T00:49:32.205" v="48" actId="1076"/>
          <ac:picMkLst>
            <pc:docMk/>
            <pc:sldMk cId="2432822428" sldId="265"/>
            <ac:picMk id="8" creationId="{6F41D05B-8956-1CDE-46E5-6B6AF416398F}"/>
          </ac:picMkLst>
        </pc:picChg>
        <pc:picChg chg="add mod">
          <ac:chgData name="Erin Ayala" userId="/hYxouugAxiO44cVJDfyaXThNGPDJvqDkS6P/EkiyF4=" providerId="None" clId="Web-{EC027D14-074C-4245-87B4-F187896E151C}" dt="2024-10-22T00:49:00.969" v="44"/>
          <ac:picMkLst>
            <pc:docMk/>
            <pc:sldMk cId="2432822428" sldId="265"/>
            <ac:picMk id="9" creationId="{6133CFE2-3100-FE3E-88F5-354298265065}"/>
          </ac:picMkLst>
        </pc:picChg>
        <pc:picChg chg="add mod">
          <ac:chgData name="Erin Ayala" userId="/hYxouugAxiO44cVJDfyaXThNGPDJvqDkS6P/EkiyF4=" providerId="None" clId="Web-{EC027D14-074C-4245-87B4-F187896E151C}" dt="2024-10-22T00:48:38.125" v="42"/>
          <ac:picMkLst>
            <pc:docMk/>
            <pc:sldMk cId="2432822428" sldId="265"/>
            <ac:picMk id="10" creationId="{6B004DCE-2864-022D-5DE4-5AD811A7B7A6}"/>
          </ac:picMkLst>
        </pc:picChg>
        <pc:picChg chg="mod">
          <ac:chgData name="Erin Ayala" userId="/hYxouugAxiO44cVJDfyaXThNGPDJvqDkS6P/EkiyF4=" providerId="None" clId="Web-{EC027D14-074C-4245-87B4-F187896E151C}" dt="2024-10-22T00:49:36.596" v="49" actId="1076"/>
          <ac:picMkLst>
            <pc:docMk/>
            <pc:sldMk cId="2432822428" sldId="265"/>
            <ac:picMk id="3074" creationId="{E57E87DC-13CE-C257-EF72-D3DC6CDD04D3}"/>
          </ac:picMkLst>
        </pc:picChg>
        <pc:cxnChg chg="add mod">
          <ac:chgData name="Erin Ayala" userId="/hYxouugAxiO44cVJDfyaXThNGPDJvqDkS6P/EkiyF4=" providerId="None" clId="Web-{EC027D14-074C-4245-87B4-F187896E151C}" dt="2024-10-22T00:43:48.753" v="6" actId="1076"/>
          <ac:cxnSpMkLst>
            <pc:docMk/>
            <pc:sldMk cId="2432822428" sldId="265"/>
            <ac:cxnSpMk id="4" creationId="{FF7F1FD7-890E-D1C2-92EE-C297A48C4CBF}"/>
          </ac:cxnSpMkLst>
        </pc:cxn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D14115-599C-4231-B350-76E234E1DCCF}" type="doc">
      <dgm:prSet loTypeId="urn:microsoft.com/office/officeart/2005/8/layout/default" loCatId="list" qsTypeId="urn:microsoft.com/office/officeart/2005/8/quickstyle/simple1" qsCatId="simple" csTypeId="urn:microsoft.com/office/officeart/2005/8/colors/accent2_2" csCatId="accent2"/>
      <dgm:spPr/>
      <dgm:t>
        <a:bodyPr/>
        <a:lstStyle/>
        <a:p>
          <a:endParaRPr lang="en-US"/>
        </a:p>
      </dgm:t>
    </dgm:pt>
    <dgm:pt modelId="{73261C38-E467-4891-B0FD-95C83D88ED2E}">
      <dgm:prSet/>
      <dgm:spPr/>
      <dgm:t>
        <a:bodyPr/>
        <a:lstStyle/>
        <a:p>
          <a:r>
            <a:rPr lang="en-US" b="1"/>
            <a:t>Management</a:t>
          </a:r>
          <a:endParaRPr lang="en-US"/>
        </a:p>
      </dgm:t>
    </dgm:pt>
    <dgm:pt modelId="{8A176F1D-F43E-4819-8B79-B69AE3B70A89}" type="parTrans" cxnId="{74A5BA6D-6FF1-48CA-81A5-D2DE744F230A}">
      <dgm:prSet/>
      <dgm:spPr/>
      <dgm:t>
        <a:bodyPr/>
        <a:lstStyle/>
        <a:p>
          <a:endParaRPr lang="en-US"/>
        </a:p>
      </dgm:t>
    </dgm:pt>
    <dgm:pt modelId="{3F4C4F49-B87A-44E9-9165-19C267C11AA8}" type="sibTrans" cxnId="{74A5BA6D-6FF1-48CA-81A5-D2DE744F230A}">
      <dgm:prSet/>
      <dgm:spPr/>
      <dgm:t>
        <a:bodyPr/>
        <a:lstStyle/>
        <a:p>
          <a:endParaRPr lang="en-US"/>
        </a:p>
      </dgm:t>
    </dgm:pt>
    <dgm:pt modelId="{F7F50352-150B-4249-A597-9264DD0A2ED1}">
      <dgm:prSet/>
      <dgm:spPr/>
      <dgm:t>
        <a:bodyPr/>
        <a:lstStyle/>
        <a:p>
          <a:r>
            <a:rPr lang="en-US" b="1"/>
            <a:t>Job control</a:t>
          </a:r>
          <a:endParaRPr lang="en-US"/>
        </a:p>
      </dgm:t>
    </dgm:pt>
    <dgm:pt modelId="{9D0B734D-98EC-4B82-B492-589C2F8EBF37}" type="parTrans" cxnId="{3D2E8E44-2516-4304-9BA8-8F9C0A2C2E1E}">
      <dgm:prSet/>
      <dgm:spPr/>
      <dgm:t>
        <a:bodyPr/>
        <a:lstStyle/>
        <a:p>
          <a:endParaRPr lang="en-US"/>
        </a:p>
      </dgm:t>
    </dgm:pt>
    <dgm:pt modelId="{21829CD9-3005-48EE-A3A7-9937B3206517}" type="sibTrans" cxnId="{3D2E8E44-2516-4304-9BA8-8F9C0A2C2E1E}">
      <dgm:prSet/>
      <dgm:spPr/>
      <dgm:t>
        <a:bodyPr/>
        <a:lstStyle/>
        <a:p>
          <a:endParaRPr lang="en-US"/>
        </a:p>
      </dgm:t>
    </dgm:pt>
    <dgm:pt modelId="{D807F2FC-0F72-4540-81F7-C19CA85FD6DD}">
      <dgm:prSet/>
      <dgm:spPr/>
      <dgm:t>
        <a:bodyPr/>
        <a:lstStyle/>
        <a:p>
          <a:r>
            <a:rPr lang="en-US" b="1"/>
            <a:t>Psychological demands</a:t>
          </a:r>
          <a:endParaRPr lang="en-US"/>
        </a:p>
      </dgm:t>
    </dgm:pt>
    <dgm:pt modelId="{AAD0C80D-D35F-4EAD-8A7B-A7FB3C86E28D}" type="parTrans" cxnId="{125904A2-C69F-487E-ABE8-DEEB64C5A71D}">
      <dgm:prSet/>
      <dgm:spPr/>
      <dgm:t>
        <a:bodyPr/>
        <a:lstStyle/>
        <a:p>
          <a:endParaRPr lang="en-US"/>
        </a:p>
      </dgm:t>
    </dgm:pt>
    <dgm:pt modelId="{9D84C769-C4BE-4EAA-856B-0B2CBFB94EEA}" type="sibTrans" cxnId="{125904A2-C69F-487E-ABE8-DEEB64C5A71D}">
      <dgm:prSet/>
      <dgm:spPr/>
      <dgm:t>
        <a:bodyPr/>
        <a:lstStyle/>
        <a:p>
          <a:endParaRPr lang="en-US"/>
        </a:p>
      </dgm:t>
    </dgm:pt>
    <dgm:pt modelId="{88AC6197-26BF-44F8-80EE-37D127EA9791}">
      <dgm:prSet/>
      <dgm:spPr/>
      <dgm:t>
        <a:bodyPr/>
        <a:lstStyle/>
        <a:p>
          <a:r>
            <a:rPr lang="en-US" b="1"/>
            <a:t>Work organization, effort, and reward</a:t>
          </a:r>
          <a:endParaRPr lang="en-US"/>
        </a:p>
      </dgm:t>
    </dgm:pt>
    <dgm:pt modelId="{BC9A727B-8EFA-49AA-9442-17D77E00022C}" type="parTrans" cxnId="{FBAE8C3F-E54B-45A2-82B9-303CB8921AE6}">
      <dgm:prSet/>
      <dgm:spPr/>
      <dgm:t>
        <a:bodyPr/>
        <a:lstStyle/>
        <a:p>
          <a:endParaRPr lang="en-US"/>
        </a:p>
      </dgm:t>
    </dgm:pt>
    <dgm:pt modelId="{135480CC-45F7-47A1-9F70-A16A22FAF2D2}" type="sibTrans" cxnId="{FBAE8C3F-E54B-45A2-82B9-303CB8921AE6}">
      <dgm:prSet/>
      <dgm:spPr/>
      <dgm:t>
        <a:bodyPr/>
        <a:lstStyle/>
        <a:p>
          <a:endParaRPr lang="en-US"/>
        </a:p>
      </dgm:t>
    </dgm:pt>
    <dgm:pt modelId="{B351A400-0F7F-434D-80E8-2B2184B54330}">
      <dgm:prSet/>
      <dgm:spPr/>
      <dgm:t>
        <a:bodyPr/>
        <a:lstStyle/>
        <a:p>
          <a:r>
            <a:rPr lang="en-US" b="1"/>
            <a:t>Person-environment fit</a:t>
          </a:r>
          <a:endParaRPr lang="en-US"/>
        </a:p>
      </dgm:t>
    </dgm:pt>
    <dgm:pt modelId="{FC40CDDE-AF31-451E-A77C-2109654FCE6D}" type="parTrans" cxnId="{6AA3D8FF-ED2A-492B-A69B-D024EABF092E}">
      <dgm:prSet/>
      <dgm:spPr/>
      <dgm:t>
        <a:bodyPr/>
        <a:lstStyle/>
        <a:p>
          <a:endParaRPr lang="en-US"/>
        </a:p>
      </dgm:t>
    </dgm:pt>
    <dgm:pt modelId="{03705152-2B3C-4AA6-84BA-3DA03C856A9E}" type="sibTrans" cxnId="{6AA3D8FF-ED2A-492B-A69B-D024EABF092E}">
      <dgm:prSet/>
      <dgm:spPr/>
      <dgm:t>
        <a:bodyPr/>
        <a:lstStyle/>
        <a:p>
          <a:endParaRPr lang="en-US"/>
        </a:p>
      </dgm:t>
    </dgm:pt>
    <dgm:pt modelId="{F26E34DC-3DD1-4CA1-BF18-CEF76CB83322}">
      <dgm:prSet/>
      <dgm:spPr/>
      <dgm:t>
        <a:bodyPr/>
        <a:lstStyle/>
        <a:p>
          <a:r>
            <a:rPr lang="en-US" b="1"/>
            <a:t>Occupational safety and health</a:t>
          </a:r>
          <a:endParaRPr lang="en-US"/>
        </a:p>
      </dgm:t>
    </dgm:pt>
    <dgm:pt modelId="{654E64E5-855A-48BB-8C37-53B92375A7DB}" type="parTrans" cxnId="{F0AE4E7E-F434-4015-9298-FDB2D8402379}">
      <dgm:prSet/>
      <dgm:spPr/>
      <dgm:t>
        <a:bodyPr/>
        <a:lstStyle/>
        <a:p>
          <a:endParaRPr lang="en-US"/>
        </a:p>
      </dgm:t>
    </dgm:pt>
    <dgm:pt modelId="{83D99D58-6037-46C3-9404-3A59CD092C7E}" type="sibTrans" cxnId="{F0AE4E7E-F434-4015-9298-FDB2D8402379}">
      <dgm:prSet/>
      <dgm:spPr/>
      <dgm:t>
        <a:bodyPr/>
        <a:lstStyle/>
        <a:p>
          <a:endParaRPr lang="en-US"/>
        </a:p>
      </dgm:t>
    </dgm:pt>
    <dgm:pt modelId="{3FEC78B8-195E-4CA0-B193-DB032DD7C57B}">
      <dgm:prSet/>
      <dgm:spPr/>
      <dgm:t>
        <a:bodyPr/>
        <a:lstStyle/>
        <a:p>
          <a:r>
            <a:rPr lang="en-US" b="1"/>
            <a:t>Management of poor health</a:t>
          </a:r>
          <a:endParaRPr lang="en-US"/>
        </a:p>
      </dgm:t>
    </dgm:pt>
    <dgm:pt modelId="{88C6027E-328C-45AC-84B1-2E0C6F3B892F}" type="parTrans" cxnId="{05973EBA-AA87-44D0-B32F-9D1E944CBA6E}">
      <dgm:prSet/>
      <dgm:spPr/>
      <dgm:t>
        <a:bodyPr/>
        <a:lstStyle/>
        <a:p>
          <a:endParaRPr lang="en-US"/>
        </a:p>
      </dgm:t>
    </dgm:pt>
    <dgm:pt modelId="{2A321F88-0EA8-4EA6-92EC-6F73F4D254F7}" type="sibTrans" cxnId="{05973EBA-AA87-44D0-B32F-9D1E944CBA6E}">
      <dgm:prSet/>
      <dgm:spPr/>
      <dgm:t>
        <a:bodyPr/>
        <a:lstStyle/>
        <a:p>
          <a:endParaRPr lang="en-US"/>
        </a:p>
      </dgm:t>
    </dgm:pt>
    <dgm:pt modelId="{43367B46-27F5-4B00-A126-4CB5EEA1500E}">
      <dgm:prSet/>
      <dgm:spPr/>
      <dgm:t>
        <a:bodyPr/>
        <a:lstStyle/>
        <a:p>
          <a:r>
            <a:rPr lang="en-US" b="1"/>
            <a:t>Work-life integration</a:t>
          </a:r>
          <a:endParaRPr lang="en-US"/>
        </a:p>
      </dgm:t>
    </dgm:pt>
    <dgm:pt modelId="{B23E7367-8E39-4AA2-9DDB-060054800449}" type="parTrans" cxnId="{EA2FFB19-7FB2-4CDC-90A2-C26C4C50892A}">
      <dgm:prSet/>
      <dgm:spPr/>
      <dgm:t>
        <a:bodyPr/>
        <a:lstStyle/>
        <a:p>
          <a:endParaRPr lang="en-US"/>
        </a:p>
      </dgm:t>
    </dgm:pt>
    <dgm:pt modelId="{A58AD07E-B35A-4633-AFED-C66AB7086037}" type="sibTrans" cxnId="{EA2FFB19-7FB2-4CDC-90A2-C26C4C50892A}">
      <dgm:prSet/>
      <dgm:spPr/>
      <dgm:t>
        <a:bodyPr/>
        <a:lstStyle/>
        <a:p>
          <a:endParaRPr lang="en-US"/>
        </a:p>
      </dgm:t>
    </dgm:pt>
    <dgm:pt modelId="{DF51EF4D-B063-4C07-B100-C119921E33FA}" type="pres">
      <dgm:prSet presAssocID="{5DD14115-599C-4231-B350-76E234E1DCCF}" presName="diagram" presStyleCnt="0">
        <dgm:presLayoutVars>
          <dgm:dir/>
          <dgm:resizeHandles val="exact"/>
        </dgm:presLayoutVars>
      </dgm:prSet>
      <dgm:spPr/>
    </dgm:pt>
    <dgm:pt modelId="{E38C77E1-CA1B-4D5C-B5B7-41BDDB7AE77E}" type="pres">
      <dgm:prSet presAssocID="{73261C38-E467-4891-B0FD-95C83D88ED2E}" presName="node" presStyleLbl="node1" presStyleIdx="0" presStyleCnt="8">
        <dgm:presLayoutVars>
          <dgm:bulletEnabled val="1"/>
        </dgm:presLayoutVars>
      </dgm:prSet>
      <dgm:spPr/>
    </dgm:pt>
    <dgm:pt modelId="{A912D91C-D45E-4726-B3AB-80E5092F5229}" type="pres">
      <dgm:prSet presAssocID="{3F4C4F49-B87A-44E9-9165-19C267C11AA8}" presName="sibTrans" presStyleCnt="0"/>
      <dgm:spPr/>
    </dgm:pt>
    <dgm:pt modelId="{14F169E0-118D-4620-BF15-A0150BBAEF6D}" type="pres">
      <dgm:prSet presAssocID="{F7F50352-150B-4249-A597-9264DD0A2ED1}" presName="node" presStyleLbl="node1" presStyleIdx="1" presStyleCnt="8">
        <dgm:presLayoutVars>
          <dgm:bulletEnabled val="1"/>
        </dgm:presLayoutVars>
      </dgm:prSet>
      <dgm:spPr/>
    </dgm:pt>
    <dgm:pt modelId="{2AE438D2-E713-44C4-A76C-B181A0B6D9E2}" type="pres">
      <dgm:prSet presAssocID="{21829CD9-3005-48EE-A3A7-9937B3206517}" presName="sibTrans" presStyleCnt="0"/>
      <dgm:spPr/>
    </dgm:pt>
    <dgm:pt modelId="{C1E1D4FA-6045-439B-AAE3-835248F37B20}" type="pres">
      <dgm:prSet presAssocID="{D807F2FC-0F72-4540-81F7-C19CA85FD6DD}" presName="node" presStyleLbl="node1" presStyleIdx="2" presStyleCnt="8">
        <dgm:presLayoutVars>
          <dgm:bulletEnabled val="1"/>
        </dgm:presLayoutVars>
      </dgm:prSet>
      <dgm:spPr/>
    </dgm:pt>
    <dgm:pt modelId="{2BF43F2F-00E9-4870-9CEA-76AB120F21F2}" type="pres">
      <dgm:prSet presAssocID="{9D84C769-C4BE-4EAA-856B-0B2CBFB94EEA}" presName="sibTrans" presStyleCnt="0"/>
      <dgm:spPr/>
    </dgm:pt>
    <dgm:pt modelId="{4BC4F480-2BB0-437F-9A4A-4AAA50480ED0}" type="pres">
      <dgm:prSet presAssocID="{88AC6197-26BF-44F8-80EE-37D127EA9791}" presName="node" presStyleLbl="node1" presStyleIdx="3" presStyleCnt="8">
        <dgm:presLayoutVars>
          <dgm:bulletEnabled val="1"/>
        </dgm:presLayoutVars>
      </dgm:prSet>
      <dgm:spPr/>
    </dgm:pt>
    <dgm:pt modelId="{4659F937-C3A8-409E-88F4-135BAB6F036A}" type="pres">
      <dgm:prSet presAssocID="{135480CC-45F7-47A1-9F70-A16A22FAF2D2}" presName="sibTrans" presStyleCnt="0"/>
      <dgm:spPr/>
    </dgm:pt>
    <dgm:pt modelId="{5A14568E-B4DB-4716-AE75-9380FC01E782}" type="pres">
      <dgm:prSet presAssocID="{B351A400-0F7F-434D-80E8-2B2184B54330}" presName="node" presStyleLbl="node1" presStyleIdx="4" presStyleCnt="8">
        <dgm:presLayoutVars>
          <dgm:bulletEnabled val="1"/>
        </dgm:presLayoutVars>
      </dgm:prSet>
      <dgm:spPr/>
    </dgm:pt>
    <dgm:pt modelId="{960FA4E1-4C09-49E5-AEF9-1AAAEBB5B1B1}" type="pres">
      <dgm:prSet presAssocID="{03705152-2B3C-4AA6-84BA-3DA03C856A9E}" presName="sibTrans" presStyleCnt="0"/>
      <dgm:spPr/>
    </dgm:pt>
    <dgm:pt modelId="{667E4963-A9E3-46EF-8936-C153454549A2}" type="pres">
      <dgm:prSet presAssocID="{F26E34DC-3DD1-4CA1-BF18-CEF76CB83322}" presName="node" presStyleLbl="node1" presStyleIdx="5" presStyleCnt="8">
        <dgm:presLayoutVars>
          <dgm:bulletEnabled val="1"/>
        </dgm:presLayoutVars>
      </dgm:prSet>
      <dgm:spPr/>
    </dgm:pt>
    <dgm:pt modelId="{C0A207F4-9481-49DB-A44E-71A514D2FDA9}" type="pres">
      <dgm:prSet presAssocID="{83D99D58-6037-46C3-9404-3A59CD092C7E}" presName="sibTrans" presStyleCnt="0"/>
      <dgm:spPr/>
    </dgm:pt>
    <dgm:pt modelId="{C5F5B0B0-F3C2-41F8-9BA5-9933C4026371}" type="pres">
      <dgm:prSet presAssocID="{3FEC78B8-195E-4CA0-B193-DB032DD7C57B}" presName="node" presStyleLbl="node1" presStyleIdx="6" presStyleCnt="8">
        <dgm:presLayoutVars>
          <dgm:bulletEnabled val="1"/>
        </dgm:presLayoutVars>
      </dgm:prSet>
      <dgm:spPr/>
    </dgm:pt>
    <dgm:pt modelId="{A0CC1630-82B6-4271-899D-FDB2A32419DC}" type="pres">
      <dgm:prSet presAssocID="{2A321F88-0EA8-4EA6-92EC-6F73F4D254F7}" presName="sibTrans" presStyleCnt="0"/>
      <dgm:spPr/>
    </dgm:pt>
    <dgm:pt modelId="{C8033807-93A2-4BE7-9976-1DD8029028F6}" type="pres">
      <dgm:prSet presAssocID="{43367B46-27F5-4B00-A126-4CB5EEA1500E}" presName="node" presStyleLbl="node1" presStyleIdx="7" presStyleCnt="8">
        <dgm:presLayoutVars>
          <dgm:bulletEnabled val="1"/>
        </dgm:presLayoutVars>
      </dgm:prSet>
      <dgm:spPr/>
    </dgm:pt>
  </dgm:ptLst>
  <dgm:cxnLst>
    <dgm:cxn modelId="{5E992612-BE65-4890-AFE3-286B5FDEC3B1}" type="presOf" srcId="{5DD14115-599C-4231-B350-76E234E1DCCF}" destId="{DF51EF4D-B063-4C07-B100-C119921E33FA}" srcOrd="0" destOrd="0" presId="urn:microsoft.com/office/officeart/2005/8/layout/default"/>
    <dgm:cxn modelId="{EA2FFB19-7FB2-4CDC-90A2-C26C4C50892A}" srcId="{5DD14115-599C-4231-B350-76E234E1DCCF}" destId="{43367B46-27F5-4B00-A126-4CB5EEA1500E}" srcOrd="7" destOrd="0" parTransId="{B23E7367-8E39-4AA2-9DDB-060054800449}" sibTransId="{A58AD07E-B35A-4633-AFED-C66AB7086037}"/>
    <dgm:cxn modelId="{EBC00E1A-8CB1-41E9-8BC1-0677F0E5883C}" type="presOf" srcId="{73261C38-E467-4891-B0FD-95C83D88ED2E}" destId="{E38C77E1-CA1B-4D5C-B5B7-41BDDB7AE77E}" srcOrd="0" destOrd="0" presId="urn:microsoft.com/office/officeart/2005/8/layout/default"/>
    <dgm:cxn modelId="{FEC31C3C-E10F-4B6C-8253-BDD063058D82}" type="presOf" srcId="{88AC6197-26BF-44F8-80EE-37D127EA9791}" destId="{4BC4F480-2BB0-437F-9A4A-4AAA50480ED0}" srcOrd="0" destOrd="0" presId="urn:microsoft.com/office/officeart/2005/8/layout/default"/>
    <dgm:cxn modelId="{FBAE8C3F-E54B-45A2-82B9-303CB8921AE6}" srcId="{5DD14115-599C-4231-B350-76E234E1DCCF}" destId="{88AC6197-26BF-44F8-80EE-37D127EA9791}" srcOrd="3" destOrd="0" parTransId="{BC9A727B-8EFA-49AA-9442-17D77E00022C}" sibTransId="{135480CC-45F7-47A1-9F70-A16A22FAF2D2}"/>
    <dgm:cxn modelId="{3D2E8E44-2516-4304-9BA8-8F9C0A2C2E1E}" srcId="{5DD14115-599C-4231-B350-76E234E1DCCF}" destId="{F7F50352-150B-4249-A597-9264DD0A2ED1}" srcOrd="1" destOrd="0" parTransId="{9D0B734D-98EC-4B82-B492-589C2F8EBF37}" sibTransId="{21829CD9-3005-48EE-A3A7-9937B3206517}"/>
    <dgm:cxn modelId="{C0D9D666-1ABE-4CB6-B9B1-C482C2D7EE8B}" type="presOf" srcId="{D807F2FC-0F72-4540-81F7-C19CA85FD6DD}" destId="{C1E1D4FA-6045-439B-AAE3-835248F37B20}" srcOrd="0" destOrd="0" presId="urn:microsoft.com/office/officeart/2005/8/layout/default"/>
    <dgm:cxn modelId="{74A5BA6D-6FF1-48CA-81A5-D2DE744F230A}" srcId="{5DD14115-599C-4231-B350-76E234E1DCCF}" destId="{73261C38-E467-4891-B0FD-95C83D88ED2E}" srcOrd="0" destOrd="0" parTransId="{8A176F1D-F43E-4819-8B79-B69AE3B70A89}" sibTransId="{3F4C4F49-B87A-44E9-9165-19C267C11AA8}"/>
    <dgm:cxn modelId="{F0AE4E7E-F434-4015-9298-FDB2D8402379}" srcId="{5DD14115-599C-4231-B350-76E234E1DCCF}" destId="{F26E34DC-3DD1-4CA1-BF18-CEF76CB83322}" srcOrd="5" destOrd="0" parTransId="{654E64E5-855A-48BB-8C37-53B92375A7DB}" sibTransId="{83D99D58-6037-46C3-9404-3A59CD092C7E}"/>
    <dgm:cxn modelId="{352DB77F-BBE6-41AB-9E29-6557804A41D0}" type="presOf" srcId="{F7F50352-150B-4249-A597-9264DD0A2ED1}" destId="{14F169E0-118D-4620-BF15-A0150BBAEF6D}" srcOrd="0" destOrd="0" presId="urn:microsoft.com/office/officeart/2005/8/layout/default"/>
    <dgm:cxn modelId="{125904A2-C69F-487E-ABE8-DEEB64C5A71D}" srcId="{5DD14115-599C-4231-B350-76E234E1DCCF}" destId="{D807F2FC-0F72-4540-81F7-C19CA85FD6DD}" srcOrd="2" destOrd="0" parTransId="{AAD0C80D-D35F-4EAD-8A7B-A7FB3C86E28D}" sibTransId="{9D84C769-C4BE-4EAA-856B-0B2CBFB94EEA}"/>
    <dgm:cxn modelId="{05973EBA-AA87-44D0-B32F-9D1E944CBA6E}" srcId="{5DD14115-599C-4231-B350-76E234E1DCCF}" destId="{3FEC78B8-195E-4CA0-B193-DB032DD7C57B}" srcOrd="6" destOrd="0" parTransId="{88C6027E-328C-45AC-84B1-2E0C6F3B892F}" sibTransId="{2A321F88-0EA8-4EA6-92EC-6F73F4D254F7}"/>
    <dgm:cxn modelId="{CDED0CC3-2CCB-4BA4-A60F-E989CC055BB3}" type="presOf" srcId="{43367B46-27F5-4B00-A126-4CB5EEA1500E}" destId="{C8033807-93A2-4BE7-9976-1DD8029028F6}" srcOrd="0" destOrd="0" presId="urn:microsoft.com/office/officeart/2005/8/layout/default"/>
    <dgm:cxn modelId="{A4710BE7-0EF3-4B5B-893E-6734B27E260F}" type="presOf" srcId="{B351A400-0F7F-434D-80E8-2B2184B54330}" destId="{5A14568E-B4DB-4716-AE75-9380FC01E782}" srcOrd="0" destOrd="0" presId="urn:microsoft.com/office/officeart/2005/8/layout/default"/>
    <dgm:cxn modelId="{8A002DF5-B30D-4D00-A631-FE654D19D06D}" type="presOf" srcId="{F26E34DC-3DD1-4CA1-BF18-CEF76CB83322}" destId="{667E4963-A9E3-46EF-8936-C153454549A2}" srcOrd="0" destOrd="0" presId="urn:microsoft.com/office/officeart/2005/8/layout/default"/>
    <dgm:cxn modelId="{F1CF84F5-A7F4-4E3B-934C-67512D5EDDD0}" type="presOf" srcId="{3FEC78B8-195E-4CA0-B193-DB032DD7C57B}" destId="{C5F5B0B0-F3C2-41F8-9BA5-9933C4026371}" srcOrd="0" destOrd="0" presId="urn:microsoft.com/office/officeart/2005/8/layout/default"/>
    <dgm:cxn modelId="{6AA3D8FF-ED2A-492B-A69B-D024EABF092E}" srcId="{5DD14115-599C-4231-B350-76E234E1DCCF}" destId="{B351A400-0F7F-434D-80E8-2B2184B54330}" srcOrd="4" destOrd="0" parTransId="{FC40CDDE-AF31-451E-A77C-2109654FCE6D}" sibTransId="{03705152-2B3C-4AA6-84BA-3DA03C856A9E}"/>
    <dgm:cxn modelId="{E56A0FB9-E2C5-4222-9E01-1C4AC695FAEA}" type="presParOf" srcId="{DF51EF4D-B063-4C07-B100-C119921E33FA}" destId="{E38C77E1-CA1B-4D5C-B5B7-41BDDB7AE77E}" srcOrd="0" destOrd="0" presId="urn:microsoft.com/office/officeart/2005/8/layout/default"/>
    <dgm:cxn modelId="{73B76BD2-430F-4B6D-8490-5A3A9438BE59}" type="presParOf" srcId="{DF51EF4D-B063-4C07-B100-C119921E33FA}" destId="{A912D91C-D45E-4726-B3AB-80E5092F5229}" srcOrd="1" destOrd="0" presId="urn:microsoft.com/office/officeart/2005/8/layout/default"/>
    <dgm:cxn modelId="{C0967EAB-6979-47F8-B76C-EBF0461C0973}" type="presParOf" srcId="{DF51EF4D-B063-4C07-B100-C119921E33FA}" destId="{14F169E0-118D-4620-BF15-A0150BBAEF6D}" srcOrd="2" destOrd="0" presId="urn:microsoft.com/office/officeart/2005/8/layout/default"/>
    <dgm:cxn modelId="{7A569BE7-977E-4A45-87B8-4970DB3F1D0E}" type="presParOf" srcId="{DF51EF4D-B063-4C07-B100-C119921E33FA}" destId="{2AE438D2-E713-44C4-A76C-B181A0B6D9E2}" srcOrd="3" destOrd="0" presId="urn:microsoft.com/office/officeart/2005/8/layout/default"/>
    <dgm:cxn modelId="{EAA3514B-0EB6-4CB8-A0CE-0B8709066BCA}" type="presParOf" srcId="{DF51EF4D-B063-4C07-B100-C119921E33FA}" destId="{C1E1D4FA-6045-439B-AAE3-835248F37B20}" srcOrd="4" destOrd="0" presId="urn:microsoft.com/office/officeart/2005/8/layout/default"/>
    <dgm:cxn modelId="{9781A329-4F4C-41E1-A49E-4758765C8CCF}" type="presParOf" srcId="{DF51EF4D-B063-4C07-B100-C119921E33FA}" destId="{2BF43F2F-00E9-4870-9CEA-76AB120F21F2}" srcOrd="5" destOrd="0" presId="urn:microsoft.com/office/officeart/2005/8/layout/default"/>
    <dgm:cxn modelId="{0FF0EE61-4CC2-469C-8449-7EEF9FC7C9B4}" type="presParOf" srcId="{DF51EF4D-B063-4C07-B100-C119921E33FA}" destId="{4BC4F480-2BB0-437F-9A4A-4AAA50480ED0}" srcOrd="6" destOrd="0" presId="urn:microsoft.com/office/officeart/2005/8/layout/default"/>
    <dgm:cxn modelId="{74FFD26E-B486-42BB-A3B6-FC219FDF133C}" type="presParOf" srcId="{DF51EF4D-B063-4C07-B100-C119921E33FA}" destId="{4659F937-C3A8-409E-88F4-135BAB6F036A}" srcOrd="7" destOrd="0" presId="urn:microsoft.com/office/officeart/2005/8/layout/default"/>
    <dgm:cxn modelId="{0E4B25E2-5630-4420-8666-10DB80493DC8}" type="presParOf" srcId="{DF51EF4D-B063-4C07-B100-C119921E33FA}" destId="{5A14568E-B4DB-4716-AE75-9380FC01E782}" srcOrd="8" destOrd="0" presId="urn:microsoft.com/office/officeart/2005/8/layout/default"/>
    <dgm:cxn modelId="{52EE0986-ED98-4AEF-9254-6E2B6BB27D52}" type="presParOf" srcId="{DF51EF4D-B063-4C07-B100-C119921E33FA}" destId="{960FA4E1-4C09-49E5-AEF9-1AAAEBB5B1B1}" srcOrd="9" destOrd="0" presId="urn:microsoft.com/office/officeart/2005/8/layout/default"/>
    <dgm:cxn modelId="{6BDABB7B-3E2F-4EC1-8039-0158E945BEBF}" type="presParOf" srcId="{DF51EF4D-B063-4C07-B100-C119921E33FA}" destId="{667E4963-A9E3-46EF-8936-C153454549A2}" srcOrd="10" destOrd="0" presId="urn:microsoft.com/office/officeart/2005/8/layout/default"/>
    <dgm:cxn modelId="{1507214A-0114-47B1-A2A2-FBA6583EA6A2}" type="presParOf" srcId="{DF51EF4D-B063-4C07-B100-C119921E33FA}" destId="{C0A207F4-9481-49DB-A44E-71A514D2FDA9}" srcOrd="11" destOrd="0" presId="urn:microsoft.com/office/officeart/2005/8/layout/default"/>
    <dgm:cxn modelId="{CE420A35-E07A-4F8E-A754-AFB4C72E8E8F}" type="presParOf" srcId="{DF51EF4D-B063-4C07-B100-C119921E33FA}" destId="{C5F5B0B0-F3C2-41F8-9BA5-9933C4026371}" srcOrd="12" destOrd="0" presId="urn:microsoft.com/office/officeart/2005/8/layout/default"/>
    <dgm:cxn modelId="{3730D3B5-E96B-45F8-9157-325426FF5B4D}" type="presParOf" srcId="{DF51EF4D-B063-4C07-B100-C119921E33FA}" destId="{A0CC1630-82B6-4271-899D-FDB2A32419DC}" srcOrd="13" destOrd="0" presId="urn:microsoft.com/office/officeart/2005/8/layout/default"/>
    <dgm:cxn modelId="{9CCDFFE1-1E6E-45C1-A3A2-822B0F5067C3}" type="presParOf" srcId="{DF51EF4D-B063-4C07-B100-C119921E33FA}" destId="{C8033807-93A2-4BE7-9976-1DD8029028F6}"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8C77E1-CA1B-4D5C-B5B7-41BDDB7AE77E}">
      <dsp:nvSpPr>
        <dsp:cNvPr id="0" name=""/>
        <dsp:cNvSpPr/>
      </dsp:nvSpPr>
      <dsp:spPr>
        <a:xfrm>
          <a:off x="898987" y="1497"/>
          <a:ext cx="1788426" cy="107305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Management</a:t>
          </a:r>
          <a:endParaRPr lang="en-US" sz="1800" kern="1200"/>
        </a:p>
      </dsp:txBody>
      <dsp:txXfrm>
        <a:off x="898987" y="1497"/>
        <a:ext cx="1788426" cy="1073055"/>
      </dsp:txXfrm>
    </dsp:sp>
    <dsp:sp modelId="{14F169E0-118D-4620-BF15-A0150BBAEF6D}">
      <dsp:nvSpPr>
        <dsp:cNvPr id="0" name=""/>
        <dsp:cNvSpPr/>
      </dsp:nvSpPr>
      <dsp:spPr>
        <a:xfrm>
          <a:off x="2866256" y="1497"/>
          <a:ext cx="1788426" cy="107305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Job control</a:t>
          </a:r>
          <a:endParaRPr lang="en-US" sz="1800" kern="1200"/>
        </a:p>
      </dsp:txBody>
      <dsp:txXfrm>
        <a:off x="2866256" y="1497"/>
        <a:ext cx="1788426" cy="1073055"/>
      </dsp:txXfrm>
    </dsp:sp>
    <dsp:sp modelId="{C1E1D4FA-6045-439B-AAE3-835248F37B20}">
      <dsp:nvSpPr>
        <dsp:cNvPr id="0" name=""/>
        <dsp:cNvSpPr/>
      </dsp:nvSpPr>
      <dsp:spPr>
        <a:xfrm>
          <a:off x="4833525" y="1497"/>
          <a:ext cx="1788426" cy="107305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Psychological demands</a:t>
          </a:r>
          <a:endParaRPr lang="en-US" sz="1800" kern="1200"/>
        </a:p>
      </dsp:txBody>
      <dsp:txXfrm>
        <a:off x="4833525" y="1497"/>
        <a:ext cx="1788426" cy="1073055"/>
      </dsp:txXfrm>
    </dsp:sp>
    <dsp:sp modelId="{4BC4F480-2BB0-437F-9A4A-4AAA50480ED0}">
      <dsp:nvSpPr>
        <dsp:cNvPr id="0" name=""/>
        <dsp:cNvSpPr/>
      </dsp:nvSpPr>
      <dsp:spPr>
        <a:xfrm>
          <a:off x="898987" y="1253396"/>
          <a:ext cx="1788426" cy="107305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Work organization, effort, and reward</a:t>
          </a:r>
          <a:endParaRPr lang="en-US" sz="1800" kern="1200"/>
        </a:p>
      </dsp:txBody>
      <dsp:txXfrm>
        <a:off x="898987" y="1253396"/>
        <a:ext cx="1788426" cy="1073055"/>
      </dsp:txXfrm>
    </dsp:sp>
    <dsp:sp modelId="{5A14568E-B4DB-4716-AE75-9380FC01E782}">
      <dsp:nvSpPr>
        <dsp:cNvPr id="0" name=""/>
        <dsp:cNvSpPr/>
      </dsp:nvSpPr>
      <dsp:spPr>
        <a:xfrm>
          <a:off x="2866256" y="1253396"/>
          <a:ext cx="1788426" cy="107305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Person-environment fit</a:t>
          </a:r>
          <a:endParaRPr lang="en-US" sz="1800" kern="1200"/>
        </a:p>
      </dsp:txBody>
      <dsp:txXfrm>
        <a:off x="2866256" y="1253396"/>
        <a:ext cx="1788426" cy="1073055"/>
      </dsp:txXfrm>
    </dsp:sp>
    <dsp:sp modelId="{667E4963-A9E3-46EF-8936-C153454549A2}">
      <dsp:nvSpPr>
        <dsp:cNvPr id="0" name=""/>
        <dsp:cNvSpPr/>
      </dsp:nvSpPr>
      <dsp:spPr>
        <a:xfrm>
          <a:off x="4833525" y="1253396"/>
          <a:ext cx="1788426" cy="107305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Occupational safety and health</a:t>
          </a:r>
          <a:endParaRPr lang="en-US" sz="1800" kern="1200"/>
        </a:p>
      </dsp:txBody>
      <dsp:txXfrm>
        <a:off x="4833525" y="1253396"/>
        <a:ext cx="1788426" cy="1073055"/>
      </dsp:txXfrm>
    </dsp:sp>
    <dsp:sp modelId="{C5F5B0B0-F3C2-41F8-9BA5-9933C4026371}">
      <dsp:nvSpPr>
        <dsp:cNvPr id="0" name=""/>
        <dsp:cNvSpPr/>
      </dsp:nvSpPr>
      <dsp:spPr>
        <a:xfrm>
          <a:off x="1882622" y="2505295"/>
          <a:ext cx="1788426" cy="107305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Management of poor health</a:t>
          </a:r>
          <a:endParaRPr lang="en-US" sz="1800" kern="1200"/>
        </a:p>
      </dsp:txBody>
      <dsp:txXfrm>
        <a:off x="1882622" y="2505295"/>
        <a:ext cx="1788426" cy="1073055"/>
      </dsp:txXfrm>
    </dsp:sp>
    <dsp:sp modelId="{C8033807-93A2-4BE7-9976-1DD8029028F6}">
      <dsp:nvSpPr>
        <dsp:cNvPr id="0" name=""/>
        <dsp:cNvSpPr/>
      </dsp:nvSpPr>
      <dsp:spPr>
        <a:xfrm>
          <a:off x="3849891" y="2505295"/>
          <a:ext cx="1788426" cy="107305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Work-life integration</a:t>
          </a:r>
          <a:endParaRPr lang="en-US" sz="1800" kern="1200"/>
        </a:p>
      </dsp:txBody>
      <dsp:txXfrm>
        <a:off x="3849891" y="2505295"/>
        <a:ext cx="1788426" cy="107305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F6B197-98DC-425C-A924-83CAA063F2EC}" type="datetimeFigureOut">
              <a:rPr lang="en-US" smtClean="0"/>
              <a:t>10/21/2024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63DF62-D9A4-45D5-BB31-45A3D1CFC1DF}" type="slidenum">
              <a:rPr lang="en-US" smtClean="0"/>
              <a:t>‹#›</a:t>
            </a:fld>
            <a:endParaRPr lang="en-US"/>
          </a:p>
        </p:txBody>
      </p:sp>
    </p:spTree>
    <p:extLst>
      <p:ext uri="{BB962C8B-B14F-4D97-AF65-F5344CB8AC3E}">
        <p14:creationId xmlns:p14="http://schemas.microsoft.com/office/powerpoint/2010/main" val="1483056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-Burnout not a term during industrial revolution and focus on physical health and industrial fatigue</a:t>
            </a:r>
          </a:p>
          <a:p>
            <a:pPr marL="171450" indent="-171450">
              <a:buFontTx/>
              <a:buChar char="-"/>
            </a:pPr>
            <a:r>
              <a:rPr lang="en-US" dirty="0" err="1"/>
              <a:t>Freudenberger</a:t>
            </a:r>
            <a:r>
              <a:rPr lang="en-US" dirty="0"/>
              <a:t> – in a 1974 paper popularized the term and talked about burnout in helping professions like healthcare and social work</a:t>
            </a:r>
          </a:p>
          <a:p>
            <a:pPr marL="171450" indent="-171450">
              <a:buFontTx/>
              <a:buChar char="-"/>
            </a:pPr>
            <a:r>
              <a:rPr lang="en-US" dirty="0"/>
              <a:t>Christine Maslach developed her inventory and it focused on emotional exhaustion, depersonalization, and reduced personalization accomplishment</a:t>
            </a:r>
          </a:p>
          <a:p>
            <a:pPr marL="171450" indent="-171450">
              <a:buFontTx/>
              <a:buChar char="-"/>
            </a:pPr>
            <a:r>
              <a:rPr lang="en-US" dirty="0"/>
              <a:t>Decade later began to realize that work and life are not separate domains – whether you call it integration or balance </a:t>
            </a:r>
          </a:p>
          <a:p>
            <a:endParaRPr lang="en-US" dirty="0"/>
          </a:p>
        </p:txBody>
      </p:sp>
      <p:sp>
        <p:nvSpPr>
          <p:cNvPr id="4" name="Slide Number Placeholder 3"/>
          <p:cNvSpPr>
            <a:spLocks noGrp="1"/>
          </p:cNvSpPr>
          <p:nvPr>
            <p:ph type="sldNum" sz="quarter" idx="5"/>
          </p:nvPr>
        </p:nvSpPr>
        <p:spPr/>
        <p:txBody>
          <a:bodyPr/>
          <a:lstStyle/>
          <a:p>
            <a:fld id="{386AF871-0CBE-4C37-8F0D-A846513321F4}" type="slidenum">
              <a:rPr lang="en-US" smtClean="0"/>
              <a:t>7</a:t>
            </a:fld>
            <a:endParaRPr lang="en-US"/>
          </a:p>
        </p:txBody>
      </p:sp>
    </p:spTree>
    <p:extLst>
      <p:ext uri="{BB962C8B-B14F-4D97-AF65-F5344CB8AC3E}">
        <p14:creationId xmlns:p14="http://schemas.microsoft.com/office/powerpoint/2010/main" val="4075229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All three levels need to be addressed (systems level, team level, individual)</a:t>
            </a:r>
          </a:p>
          <a:p>
            <a:pPr marL="171450" indent="-171450">
              <a:buFont typeface="Arial" panose="020B0604020202020204" pitchFamily="34" charset="0"/>
              <a:buChar char="•"/>
            </a:pPr>
            <a:r>
              <a:rPr lang="en-US" dirty="0"/>
              <a:t>This is what we will focus on </a:t>
            </a:r>
          </a:p>
        </p:txBody>
      </p:sp>
      <p:sp>
        <p:nvSpPr>
          <p:cNvPr id="4" name="Slide Number Placeholder 3"/>
          <p:cNvSpPr>
            <a:spLocks noGrp="1"/>
          </p:cNvSpPr>
          <p:nvPr>
            <p:ph type="sldNum" sz="quarter" idx="5"/>
          </p:nvPr>
        </p:nvSpPr>
        <p:spPr/>
        <p:txBody>
          <a:bodyPr/>
          <a:lstStyle/>
          <a:p>
            <a:fld id="{386AF871-0CBE-4C37-8F0D-A846513321F4}" type="slidenum">
              <a:rPr lang="en-US" smtClean="0"/>
              <a:t>16</a:t>
            </a:fld>
            <a:endParaRPr lang="en-US"/>
          </a:p>
        </p:txBody>
      </p:sp>
    </p:spTree>
    <p:extLst>
      <p:ext uri="{BB962C8B-B14F-4D97-AF65-F5344CB8AC3E}">
        <p14:creationId xmlns:p14="http://schemas.microsoft.com/office/powerpoint/2010/main" val="1904559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dirty="0"/>
              <a:t>Target maladaptive perfectionism (set the bar so high you always fail)</a:t>
            </a:r>
          </a:p>
          <a:p>
            <a:pPr lvl="1"/>
            <a:r>
              <a:rPr lang="en-US" sz="1200" dirty="0"/>
              <a:t>Imposter syndrome </a:t>
            </a:r>
          </a:p>
          <a:p>
            <a:pPr lvl="1"/>
            <a:r>
              <a:rPr lang="en-US" sz="1200" dirty="0"/>
              <a:t>Performance as identity (you are your best paper/score)</a:t>
            </a:r>
          </a:p>
          <a:p>
            <a:pPr lvl="1"/>
            <a:r>
              <a:rPr lang="en-US" sz="1200" dirty="0"/>
              <a:t>Comparison (I can’t be good unless I am at the top)</a:t>
            </a:r>
          </a:p>
          <a:p>
            <a:pPr lvl="1"/>
            <a:r>
              <a:rPr lang="en-US" sz="1200" dirty="0"/>
              <a:t>Personalization and self-blame (if I am not performing to expectations, it is my fault)</a:t>
            </a:r>
          </a:p>
          <a:p>
            <a:pPr lvl="1"/>
            <a:r>
              <a:rPr lang="en-US" sz="1200" dirty="0"/>
              <a:t>Cognitive distortions – magnification, all-or-none thinking, and catastrophizing</a:t>
            </a:r>
          </a:p>
          <a:p>
            <a:pPr lvl="1"/>
            <a:endParaRPr lang="en-US" sz="1200" b="1" dirty="0"/>
          </a:p>
          <a:p>
            <a:pPr lvl="1"/>
            <a:r>
              <a:rPr lang="en-US" sz="1200" b="1" dirty="0"/>
              <a:t>Literature based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Focus on moving beyond self-care</a:t>
            </a:r>
          </a:p>
          <a:p>
            <a:pPr lvl="1"/>
            <a:r>
              <a:rPr lang="en-US" sz="1200" dirty="0"/>
              <a:t>Teach CBT for learners and in relation to own care and mindset</a:t>
            </a:r>
          </a:p>
          <a:p>
            <a:pPr lvl="1"/>
            <a:r>
              <a:rPr lang="en-US" sz="1200" dirty="0"/>
              <a:t>Teach ACT for learners</a:t>
            </a:r>
          </a:p>
          <a:p>
            <a:pPr lvl="1"/>
            <a:r>
              <a:rPr lang="en-US" sz="1200" dirty="0"/>
              <a:t>Mindfulness</a:t>
            </a:r>
          </a:p>
          <a:p>
            <a:pPr lvl="1"/>
            <a:r>
              <a:rPr lang="en-US" sz="1200" dirty="0"/>
              <a:t>Personal accomplishments</a:t>
            </a:r>
          </a:p>
          <a:p>
            <a:pPr marL="628650" lvl="1" indent="-171450">
              <a:buFontTx/>
              <a:buChar char="-"/>
            </a:pPr>
            <a:r>
              <a:rPr lang="en-US" sz="1200" dirty="0"/>
              <a:t>All these focus on neural plasticity</a:t>
            </a:r>
          </a:p>
          <a:p>
            <a:pPr marL="628650" lvl="1" indent="-171450">
              <a:buFontTx/>
              <a:buChar char="-"/>
            </a:pPr>
            <a:endParaRPr lang="en-US" sz="1200" dirty="0"/>
          </a:p>
          <a:p>
            <a:endParaRPr lang="en-US" dirty="0"/>
          </a:p>
        </p:txBody>
      </p:sp>
      <p:sp>
        <p:nvSpPr>
          <p:cNvPr id="4" name="Slide Number Placeholder 3"/>
          <p:cNvSpPr>
            <a:spLocks noGrp="1"/>
          </p:cNvSpPr>
          <p:nvPr>
            <p:ph type="sldNum" sz="quarter" idx="5"/>
          </p:nvPr>
        </p:nvSpPr>
        <p:spPr/>
        <p:txBody>
          <a:bodyPr/>
          <a:lstStyle/>
          <a:p>
            <a:fld id="{386AF871-0CBE-4C37-8F0D-A846513321F4}" type="slidenum">
              <a:rPr lang="en-US" smtClean="0"/>
              <a:t>17</a:t>
            </a:fld>
            <a:endParaRPr lang="en-US"/>
          </a:p>
        </p:txBody>
      </p:sp>
    </p:spTree>
    <p:extLst>
      <p:ext uri="{BB962C8B-B14F-4D97-AF65-F5344CB8AC3E}">
        <p14:creationId xmlns:p14="http://schemas.microsoft.com/office/powerpoint/2010/main" val="3715170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can departments and institutions and employers make changes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Attention to those who are marginalized</a:t>
            </a:r>
          </a:p>
          <a:p>
            <a:r>
              <a:rPr lang="en-US" dirty="0"/>
              <a:t>These are harder to change because they are systems level but as psychologists in positions of leadership we can often have influence</a:t>
            </a:r>
          </a:p>
          <a:p>
            <a:endParaRPr lang="en-US" dirty="0"/>
          </a:p>
          <a:p>
            <a:r>
              <a:rPr lang="en-US" dirty="0"/>
              <a:t>Research</a:t>
            </a:r>
          </a:p>
          <a:p>
            <a:r>
              <a:rPr lang="en-US" dirty="0"/>
              <a:t> - workplace support</a:t>
            </a:r>
          </a:p>
          <a:p>
            <a:pPr marL="171450" indent="-171450">
              <a:buFontTx/>
              <a:buChar char="-"/>
            </a:pPr>
            <a:r>
              <a:rPr lang="en-US" dirty="0"/>
              <a:t>Having employers align commitments and capabilities – do what say will do</a:t>
            </a:r>
          </a:p>
          <a:p>
            <a:pPr marL="171450" indent="-171450">
              <a:buFontTx/>
              <a:buChar char="-"/>
            </a:pPr>
            <a:r>
              <a:rPr lang="en-US" dirty="0"/>
              <a:t>Use anonymous and validated surveys to assess the culture of caring and listen to the responses</a:t>
            </a:r>
          </a:p>
          <a:p>
            <a:pPr marL="171450" indent="-171450">
              <a:buFontTx/>
              <a:buChar char="-"/>
            </a:pPr>
            <a:r>
              <a:rPr lang="en-US" dirty="0"/>
              <a:t>Make sure people in leadership positions have values that align with the organizational values (do they have empathy, do they listen, are they caring, can they we open to others points of view)</a:t>
            </a:r>
          </a:p>
          <a:p>
            <a:pPr marL="171450" indent="-171450">
              <a:buFontTx/>
              <a:buChar char="-"/>
            </a:pPr>
            <a:r>
              <a:rPr lang="en-US" dirty="0"/>
              <a:t>Are leaders self aware and curious </a:t>
            </a:r>
          </a:p>
          <a:p>
            <a:pPr marL="0" indent="0">
              <a:buFontTx/>
              <a:buNone/>
            </a:pPr>
            <a:endParaRPr lang="en-US" dirty="0"/>
          </a:p>
          <a:p>
            <a:pPr marL="0" indent="0">
              <a:buFontTx/>
              <a:buNone/>
            </a:pPr>
            <a:r>
              <a:rPr lang="en-US" dirty="0"/>
              <a:t>HR can help to:</a:t>
            </a:r>
          </a:p>
          <a:p>
            <a:pPr marL="171450" indent="-171450">
              <a:buFontTx/>
              <a:buChar char="-"/>
            </a:pPr>
            <a:r>
              <a:rPr lang="en-US" dirty="0"/>
              <a:t>Increase social support in teams</a:t>
            </a:r>
          </a:p>
          <a:p>
            <a:pPr marL="171450" indent="-171450">
              <a:buFontTx/>
              <a:buChar char="-"/>
            </a:pPr>
            <a:r>
              <a:rPr lang="en-US" dirty="0"/>
              <a:t>Ensure psychological safety to speak up</a:t>
            </a:r>
          </a:p>
          <a:p>
            <a:pPr marL="0" indent="0">
              <a:buFontTx/>
              <a:buNone/>
            </a:pPr>
            <a:endParaRPr lang="en-US" dirty="0"/>
          </a:p>
        </p:txBody>
      </p:sp>
      <p:sp>
        <p:nvSpPr>
          <p:cNvPr id="4" name="Slide Number Placeholder 3"/>
          <p:cNvSpPr>
            <a:spLocks noGrp="1"/>
          </p:cNvSpPr>
          <p:nvPr>
            <p:ph type="sldNum" sz="quarter" idx="5"/>
          </p:nvPr>
        </p:nvSpPr>
        <p:spPr/>
        <p:txBody>
          <a:bodyPr/>
          <a:lstStyle/>
          <a:p>
            <a:fld id="{386AF871-0CBE-4C37-8F0D-A846513321F4}" type="slidenum">
              <a:rPr lang="en-US" smtClean="0"/>
              <a:t>18</a:t>
            </a:fld>
            <a:endParaRPr lang="en-US"/>
          </a:p>
        </p:txBody>
      </p:sp>
    </p:spTree>
    <p:extLst>
      <p:ext uri="{BB962C8B-B14F-4D97-AF65-F5344CB8AC3E}">
        <p14:creationId xmlns:p14="http://schemas.microsoft.com/office/powerpoint/2010/main" val="258489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Telling stories of meaning, grace, and beauty rather than anger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Positive psychology interventions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Optimism and goal pursuit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Finding meaning in life and making meaningful relationships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86AF871-0CBE-4C37-8F0D-A846513321F4}" type="slidenum">
              <a:rPr lang="en-US" smtClean="0"/>
              <a:t>19</a:t>
            </a:fld>
            <a:endParaRPr lang="en-US"/>
          </a:p>
        </p:txBody>
      </p:sp>
    </p:spTree>
    <p:extLst>
      <p:ext uri="{BB962C8B-B14F-4D97-AF65-F5344CB8AC3E}">
        <p14:creationId xmlns:p14="http://schemas.microsoft.com/office/powerpoint/2010/main" val="53573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5952E4-DB72-41DB-86B5-35152E08297B}" type="slidenum">
              <a:rPr lang="en-US" smtClean="0"/>
              <a:t>20</a:t>
            </a:fld>
            <a:endParaRPr lang="en-US"/>
          </a:p>
        </p:txBody>
      </p:sp>
    </p:spTree>
    <p:extLst>
      <p:ext uri="{BB962C8B-B14F-4D97-AF65-F5344CB8AC3E}">
        <p14:creationId xmlns:p14="http://schemas.microsoft.com/office/powerpoint/2010/main" val="1571488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8ee4f9d572_0_76:notes"/>
          <p:cNvSpPr txBox="1">
            <a:spLocks noGrp="1"/>
          </p:cNvSpPr>
          <p:nvPr>
            <p:ph type="body" idx="1"/>
          </p:nvPr>
        </p:nvSpPr>
        <p:spPr>
          <a:xfrm>
            <a:off x="2009775" y="6451600"/>
            <a:ext cx="16084500" cy="5278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9" name="Google Shape;169;g18ee4f9d572_0_76:notes"/>
          <p:cNvSpPr>
            <a:spLocks noGrp="1" noRot="1" noChangeAspect="1"/>
          </p:cNvSpPr>
          <p:nvPr>
            <p:ph type="sldImg" idx="2"/>
          </p:nvPr>
        </p:nvSpPr>
        <p:spPr>
          <a:xfrm>
            <a:off x="6032500" y="1676400"/>
            <a:ext cx="8039100" cy="45227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b281067d1a_0_0:notes"/>
          <p:cNvSpPr txBox="1">
            <a:spLocks noGrp="1"/>
          </p:cNvSpPr>
          <p:nvPr>
            <p:ph type="body" idx="1"/>
          </p:nvPr>
        </p:nvSpPr>
        <p:spPr>
          <a:xfrm>
            <a:off x="2009775" y="6451600"/>
            <a:ext cx="16084500" cy="5278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7" name="Google Shape;117;g2b281067d1a_0_0:notes"/>
          <p:cNvSpPr>
            <a:spLocks noGrp="1" noRot="1" noChangeAspect="1"/>
          </p:cNvSpPr>
          <p:nvPr>
            <p:ph type="sldImg" idx="2"/>
          </p:nvPr>
        </p:nvSpPr>
        <p:spPr>
          <a:xfrm>
            <a:off x="6032500" y="1676400"/>
            <a:ext cx="8039100" cy="45227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18ee4f9d572_0_196:notes"/>
          <p:cNvSpPr txBox="1">
            <a:spLocks noGrp="1"/>
          </p:cNvSpPr>
          <p:nvPr>
            <p:ph type="body" idx="1"/>
          </p:nvPr>
        </p:nvSpPr>
        <p:spPr>
          <a:xfrm>
            <a:off x="2009775" y="6451600"/>
            <a:ext cx="16084500" cy="5278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5" name="Google Shape;315;g18ee4f9d572_0_196:notes"/>
          <p:cNvSpPr>
            <a:spLocks noGrp="1" noRot="1" noChangeAspect="1"/>
          </p:cNvSpPr>
          <p:nvPr>
            <p:ph type="sldImg" idx="2"/>
          </p:nvPr>
        </p:nvSpPr>
        <p:spPr>
          <a:xfrm>
            <a:off x="6032500" y="1676400"/>
            <a:ext cx="8039100" cy="45227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18ee4f9d572_0_203:notes"/>
          <p:cNvSpPr txBox="1">
            <a:spLocks noGrp="1"/>
          </p:cNvSpPr>
          <p:nvPr>
            <p:ph type="body" idx="1"/>
          </p:nvPr>
        </p:nvSpPr>
        <p:spPr>
          <a:xfrm>
            <a:off x="2009775" y="6451600"/>
            <a:ext cx="16084500" cy="5278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6" name="Google Shape;326;g18ee4f9d572_0_203:notes"/>
          <p:cNvSpPr>
            <a:spLocks noGrp="1" noRot="1" noChangeAspect="1"/>
          </p:cNvSpPr>
          <p:nvPr>
            <p:ph type="sldImg" idx="2"/>
          </p:nvPr>
        </p:nvSpPr>
        <p:spPr>
          <a:xfrm>
            <a:off x="6032500" y="1676400"/>
            <a:ext cx="8039100" cy="45227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18ee4f9d572_0_210:notes"/>
          <p:cNvSpPr txBox="1">
            <a:spLocks noGrp="1"/>
          </p:cNvSpPr>
          <p:nvPr>
            <p:ph type="body" idx="1"/>
          </p:nvPr>
        </p:nvSpPr>
        <p:spPr>
          <a:xfrm>
            <a:off x="2009775" y="6451600"/>
            <a:ext cx="16084500" cy="5278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7" name="Google Shape;337;g18ee4f9d572_0_210:notes"/>
          <p:cNvSpPr>
            <a:spLocks noGrp="1" noRot="1" noChangeAspect="1"/>
          </p:cNvSpPr>
          <p:nvPr>
            <p:ph type="sldImg" idx="2"/>
          </p:nvPr>
        </p:nvSpPr>
        <p:spPr>
          <a:xfrm>
            <a:off x="6032500" y="1676400"/>
            <a:ext cx="8039100" cy="45227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Aristotle believed true happiness comes from a life where personal virtues, contributing to society, and self-fulfillment are aligned</a:t>
            </a:r>
          </a:p>
          <a:p>
            <a:r>
              <a:rPr lang="en-US" dirty="0"/>
              <a:t>Treating mental illness is about pathology, dysfunction, and maladaptive behaviors</a:t>
            </a:r>
          </a:p>
          <a:p>
            <a:r>
              <a:rPr lang="en-US" dirty="0"/>
              <a:t>PERMA 	– positive emotions</a:t>
            </a:r>
          </a:p>
          <a:p>
            <a:r>
              <a:rPr lang="en-US" dirty="0"/>
              <a:t>	- engagement</a:t>
            </a:r>
          </a:p>
          <a:p>
            <a:r>
              <a:rPr lang="en-US" dirty="0"/>
              <a:t>	- relationships</a:t>
            </a:r>
          </a:p>
          <a:p>
            <a:r>
              <a:rPr lang="en-US" dirty="0"/>
              <a:t>	- meaning</a:t>
            </a:r>
          </a:p>
          <a:p>
            <a:r>
              <a:rPr lang="en-US" dirty="0"/>
              <a:t>	- accomplishment</a:t>
            </a:r>
          </a:p>
          <a:p>
            <a:r>
              <a:rPr lang="en-US" dirty="0"/>
              <a:t>	- health</a:t>
            </a:r>
          </a:p>
          <a:p>
            <a:r>
              <a:rPr lang="en-US" dirty="0"/>
              <a:t>Harvard Flourishing Program – 5 domains</a:t>
            </a:r>
          </a:p>
          <a:p>
            <a:r>
              <a:rPr lang="en-US" dirty="0"/>
              <a:t>	- happiness and life satisfaction</a:t>
            </a:r>
          </a:p>
          <a:p>
            <a:r>
              <a:rPr lang="en-US" dirty="0"/>
              <a:t>	- physical and mental health</a:t>
            </a:r>
          </a:p>
          <a:p>
            <a:r>
              <a:rPr lang="en-US" dirty="0"/>
              <a:t>	- meaning and purpose</a:t>
            </a:r>
          </a:p>
          <a:p>
            <a:r>
              <a:rPr lang="en-US" dirty="0"/>
              <a:t>	- character and virtue</a:t>
            </a:r>
          </a:p>
          <a:p>
            <a:r>
              <a:rPr lang="en-US" dirty="0"/>
              <a:t>	- close social relationships</a:t>
            </a:r>
          </a:p>
          <a:p>
            <a:endParaRPr lang="en-US" dirty="0"/>
          </a:p>
        </p:txBody>
      </p:sp>
      <p:sp>
        <p:nvSpPr>
          <p:cNvPr id="4" name="Slide Number Placeholder 3"/>
          <p:cNvSpPr>
            <a:spLocks noGrp="1"/>
          </p:cNvSpPr>
          <p:nvPr>
            <p:ph type="sldNum" sz="quarter" idx="5"/>
          </p:nvPr>
        </p:nvSpPr>
        <p:spPr/>
        <p:txBody>
          <a:bodyPr/>
          <a:lstStyle/>
          <a:p>
            <a:fld id="{386AF871-0CBE-4C37-8F0D-A846513321F4}" type="slidenum">
              <a:rPr lang="en-US" smtClean="0"/>
              <a:t>8</a:t>
            </a:fld>
            <a:endParaRPr lang="en-US"/>
          </a:p>
        </p:txBody>
      </p:sp>
    </p:spTree>
    <p:extLst>
      <p:ext uri="{BB962C8B-B14F-4D97-AF65-F5344CB8AC3E}">
        <p14:creationId xmlns:p14="http://schemas.microsoft.com/office/powerpoint/2010/main" val="6117715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18ee4f9d572_0_224:notes"/>
          <p:cNvSpPr txBox="1">
            <a:spLocks noGrp="1"/>
          </p:cNvSpPr>
          <p:nvPr>
            <p:ph type="body" idx="1"/>
          </p:nvPr>
        </p:nvSpPr>
        <p:spPr>
          <a:xfrm>
            <a:off x="2009775" y="6451600"/>
            <a:ext cx="16084500" cy="5278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8" name="Google Shape;348;g18ee4f9d572_0_224:notes"/>
          <p:cNvSpPr>
            <a:spLocks noGrp="1" noRot="1" noChangeAspect="1"/>
          </p:cNvSpPr>
          <p:nvPr>
            <p:ph type="sldImg" idx="2"/>
          </p:nvPr>
        </p:nvSpPr>
        <p:spPr>
          <a:xfrm>
            <a:off x="6032500" y="1676400"/>
            <a:ext cx="8039100" cy="45227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18ee4f9d572_0_231:notes"/>
          <p:cNvSpPr txBox="1">
            <a:spLocks noGrp="1"/>
          </p:cNvSpPr>
          <p:nvPr>
            <p:ph type="body" idx="1"/>
          </p:nvPr>
        </p:nvSpPr>
        <p:spPr>
          <a:xfrm>
            <a:off x="2009775" y="6451600"/>
            <a:ext cx="16084500" cy="5278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6" name="Google Shape;356;g18ee4f9d572_0_231:notes"/>
          <p:cNvSpPr>
            <a:spLocks noGrp="1" noRot="1" noChangeAspect="1"/>
          </p:cNvSpPr>
          <p:nvPr>
            <p:ph type="sldImg" idx="2"/>
          </p:nvPr>
        </p:nvSpPr>
        <p:spPr>
          <a:xfrm>
            <a:off x="6032500" y="1676400"/>
            <a:ext cx="8039100" cy="45227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1:notes"/>
          <p:cNvSpPr txBox="1">
            <a:spLocks noGrp="1"/>
          </p:cNvSpPr>
          <p:nvPr>
            <p:ph type="body" idx="1"/>
          </p:nvPr>
        </p:nvSpPr>
        <p:spPr>
          <a:xfrm>
            <a:off x="2009775" y="6451600"/>
            <a:ext cx="16084550" cy="52784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5" name="Google Shape;365;p11:notes"/>
          <p:cNvSpPr>
            <a:spLocks noGrp="1" noRot="1" noChangeAspect="1"/>
          </p:cNvSpPr>
          <p:nvPr>
            <p:ph type="sldImg" idx="2"/>
          </p:nvPr>
        </p:nvSpPr>
        <p:spPr>
          <a:xfrm>
            <a:off x="6032500" y="1676400"/>
            <a:ext cx="8039100" cy="45227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Concept of flourishing: thriving, whole person approach to wellness/health/joy</a:t>
            </a:r>
          </a:p>
          <a:p>
            <a:pPr marL="171450" indent="-171450">
              <a:buFontTx/>
              <a:buChar char="-"/>
            </a:pPr>
            <a:r>
              <a:rPr lang="en-US" dirty="0"/>
              <a:t>Individual level factors – by nature the journey toward flourishing requires confrontation with self, belief in deserving wellness, and clarification of values</a:t>
            </a:r>
          </a:p>
          <a:p>
            <a:pPr marL="171450" indent="-171450">
              <a:buFontTx/>
              <a:buChar char="-"/>
            </a:pPr>
            <a:r>
              <a:rPr lang="en-US" dirty="0"/>
              <a:t>Team level includes mentorship and supervision – determining priority for individual</a:t>
            </a:r>
          </a:p>
          <a:p>
            <a:pPr marL="171450" indent="-171450">
              <a:buFontTx/>
              <a:buChar char="-"/>
            </a:pPr>
            <a:r>
              <a:rPr lang="en-US" dirty="0"/>
              <a:t>Valuing ones journey and wellness, freedom and responsibility to make meaning in our lives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A5952E4-DB72-41DB-86B5-35152E08297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685544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PERMA: </a:t>
            </a:r>
            <a:r>
              <a:rPr lang="en-US" b="0" i="0" dirty="0">
                <a:solidFill>
                  <a:srgbClr val="666666"/>
                </a:solidFill>
                <a:effectLst/>
                <a:highlight>
                  <a:srgbClr val="FFFFFF"/>
                </a:highlight>
                <a:latin typeface="Open Sans" panose="020B0606030504020204" pitchFamily="34" charset="0"/>
              </a:rPr>
              <a:t>Positive emotion, Engagement, Relationships, Meaning, and Accomplishment, or PERMA. </a:t>
            </a:r>
          </a:p>
          <a:p>
            <a:r>
              <a:rPr lang="en-US" b="0" i="0" dirty="0">
                <a:solidFill>
                  <a:srgbClr val="666666"/>
                </a:solidFill>
                <a:effectLst/>
                <a:highlight>
                  <a:srgbClr val="FFFFFF"/>
                </a:highlight>
                <a:latin typeface="Open Sans" panose="020B0606030504020204" pitchFamily="34" charset="0"/>
              </a:rPr>
              <a:t>Health added later (Butler &amp; Kern)</a:t>
            </a:r>
          </a:p>
          <a:p>
            <a:endParaRPr lang="en-US" b="0" i="0" dirty="0">
              <a:solidFill>
                <a:srgbClr val="666666"/>
              </a:solidFill>
              <a:effectLst/>
              <a:highlight>
                <a:srgbClr val="FFFFFF"/>
              </a:highlight>
              <a:latin typeface="Open Sans" panose="020B0606030504020204" pitchFamily="34" charset="0"/>
            </a:endParaRPr>
          </a:p>
          <a:p>
            <a:r>
              <a:rPr lang="en-US" b="0" i="0" dirty="0">
                <a:solidFill>
                  <a:srgbClr val="666666"/>
                </a:solidFill>
                <a:effectLst/>
                <a:highlight>
                  <a:srgbClr val="FFFFFF"/>
                </a:highlight>
                <a:latin typeface="Open Sans" panose="020B0606030504020204" pitchFamily="34" charset="0"/>
              </a:rPr>
              <a:t>ACT – values, mindfulness, psychological flexibility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A5952E4-DB72-41DB-86B5-35152E08297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714882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PERMA: </a:t>
            </a:r>
            <a:r>
              <a:rPr lang="en-US" b="0" i="0" dirty="0">
                <a:solidFill>
                  <a:srgbClr val="666666"/>
                </a:solidFill>
                <a:effectLst/>
                <a:highlight>
                  <a:srgbClr val="FFFFFF"/>
                </a:highlight>
                <a:latin typeface="Open Sans" panose="020B0606030504020204" pitchFamily="34" charset="0"/>
              </a:rPr>
              <a:t>Positive emotion, Engagement, Relationships, Meaning, and Accomplishment, or PERMA. </a:t>
            </a:r>
          </a:p>
          <a:p>
            <a:r>
              <a:rPr lang="en-US" b="0" i="0" dirty="0">
                <a:solidFill>
                  <a:srgbClr val="666666"/>
                </a:solidFill>
                <a:effectLst/>
                <a:highlight>
                  <a:srgbClr val="FFFFFF"/>
                </a:highlight>
                <a:latin typeface="Open Sans" panose="020B0606030504020204" pitchFamily="34" charset="0"/>
              </a:rPr>
              <a:t>Health added later (Butler &amp; Kern)</a:t>
            </a:r>
          </a:p>
          <a:p>
            <a:endParaRPr lang="en-US" b="0" i="0" dirty="0">
              <a:solidFill>
                <a:srgbClr val="666666"/>
              </a:solidFill>
              <a:effectLst/>
              <a:highlight>
                <a:srgbClr val="FFFFFF"/>
              </a:highlight>
              <a:latin typeface="Open Sans" panose="020B0606030504020204" pitchFamily="34" charset="0"/>
            </a:endParaRPr>
          </a:p>
          <a:p>
            <a:r>
              <a:rPr lang="en-US" b="0" i="0" dirty="0">
                <a:solidFill>
                  <a:srgbClr val="666666"/>
                </a:solidFill>
                <a:effectLst/>
                <a:highlight>
                  <a:srgbClr val="FFFFFF"/>
                </a:highlight>
                <a:latin typeface="Open Sans" panose="020B0606030504020204" pitchFamily="34" charset="0"/>
              </a:rPr>
              <a:t>ACT – values, mindfulness, psychological flexibility</a:t>
            </a:r>
          </a:p>
          <a:p>
            <a:endParaRPr lang="en-US" b="0" i="0" dirty="0">
              <a:solidFill>
                <a:srgbClr val="666666"/>
              </a:solidFill>
              <a:effectLst/>
              <a:highlight>
                <a:srgbClr val="FFFFFF"/>
              </a:highlight>
              <a:latin typeface="Open Sans" panose="020B0606030504020204" pitchFamily="34" charset="0"/>
            </a:endParaRPr>
          </a:p>
          <a:p>
            <a:r>
              <a:rPr lang="en-US" b="0" i="0" dirty="0">
                <a:solidFill>
                  <a:srgbClr val="666666"/>
                </a:solidFill>
                <a:effectLst/>
                <a:highlight>
                  <a:srgbClr val="FFFFFF"/>
                </a:highlight>
                <a:latin typeface="Open Sans" panose="020B0606030504020204" pitchFamily="34" charset="0"/>
              </a:rPr>
              <a:t>Concept of grit defined as perseverance through struggle, in cases of confrontation with periods of our life where we are clearly not flourishing, it is massively courageous to reprioritize and set new boundaries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A5952E4-DB72-41DB-86B5-35152E08297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738929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burnout is not the only factor – confrontation with roles/family development, health issues </a:t>
            </a:r>
          </a:p>
          <a:p>
            <a:pPr lvl="1"/>
            <a:r>
              <a:rPr lang="en-US" dirty="0"/>
              <a:t>Can I do the job? Can I do the job and stay whole? </a:t>
            </a:r>
          </a:p>
          <a:p>
            <a:r>
              <a:rPr lang="en-US" dirty="0"/>
              <a:t>Timing of coming out of postdoc, ECP pressures and goal setting</a:t>
            </a:r>
          </a:p>
          <a:p>
            <a:pPr lvl="1"/>
            <a:r>
              <a:rPr lang="en-US" dirty="0"/>
              <a:t>Resources and mentorship within systems</a:t>
            </a:r>
          </a:p>
          <a:p>
            <a:r>
              <a:rPr lang="en-US" dirty="0"/>
              <a:t>ECP timing, work/life balance</a:t>
            </a:r>
          </a:p>
          <a:p>
            <a:pPr lvl="1"/>
            <a:r>
              <a:rPr lang="en-US" dirty="0"/>
              <a:t>Mentor acknowledged ECP upheavals</a:t>
            </a:r>
          </a:p>
          <a:p>
            <a:r>
              <a:rPr lang="en-US" dirty="0"/>
              <a:t>Privilege of flexibility/resources</a:t>
            </a:r>
          </a:p>
          <a:p>
            <a:endParaRPr lang="en-US" dirty="0"/>
          </a:p>
        </p:txBody>
      </p:sp>
      <p:sp>
        <p:nvSpPr>
          <p:cNvPr id="4" name="Slide Number Placeholder 3"/>
          <p:cNvSpPr>
            <a:spLocks noGrp="1"/>
          </p:cNvSpPr>
          <p:nvPr>
            <p:ph type="sldNum" sz="quarter" idx="5"/>
          </p:nvPr>
        </p:nvSpPr>
        <p:spPr/>
        <p:txBody>
          <a:bodyPr/>
          <a:lstStyle/>
          <a:p>
            <a:fld id="{E817879D-C3A5-4E91-A6DE-20B516BEB1EE}" type="slidenum">
              <a:rPr lang="en-US" smtClean="0"/>
              <a:t>36</a:t>
            </a:fld>
            <a:endParaRPr lang="en-US"/>
          </a:p>
        </p:txBody>
      </p:sp>
    </p:spTree>
    <p:extLst>
      <p:ext uri="{BB962C8B-B14F-4D97-AF65-F5344CB8AC3E}">
        <p14:creationId xmlns:p14="http://schemas.microsoft.com/office/powerpoint/2010/main" val="38936862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Vulnerability – I can’t do it all, I can’t push through this</a:t>
            </a:r>
          </a:p>
          <a:p>
            <a:endParaRPr lang="en-US" dirty="0"/>
          </a:p>
          <a:p>
            <a:r>
              <a:rPr lang="en-US" dirty="0"/>
              <a:t>The compromises </a:t>
            </a:r>
            <a:r>
              <a:rPr lang="en-US" dirty="0" err="1"/>
              <a:t>youre</a:t>
            </a:r>
            <a:r>
              <a:rPr lang="en-US" dirty="0"/>
              <a:t> wiling to make to be in your professional role are related to your values, as early career it’s harder to differentiate your values from your institutions – values clarification as ongoing process (values as behavior, time spent)</a:t>
            </a:r>
          </a:p>
          <a:p>
            <a:pPr lvl="1"/>
            <a:r>
              <a:rPr lang="en-US" dirty="0"/>
              <a:t>There’s a benefit to our profession that there’s a delay to flourishing</a:t>
            </a:r>
          </a:p>
          <a:p>
            <a:pPr lvl="1"/>
            <a:r>
              <a:rPr lang="en-US" dirty="0" err="1"/>
              <a:t>Theres</a:t>
            </a:r>
            <a:r>
              <a:rPr lang="en-US" dirty="0"/>
              <a:t> a function to maintaining norms and friction with change</a:t>
            </a:r>
          </a:p>
        </p:txBody>
      </p:sp>
      <p:sp>
        <p:nvSpPr>
          <p:cNvPr id="4" name="Slide Number Placeholder 3"/>
          <p:cNvSpPr>
            <a:spLocks noGrp="1"/>
          </p:cNvSpPr>
          <p:nvPr>
            <p:ph type="sldNum" sz="quarter" idx="5"/>
          </p:nvPr>
        </p:nvSpPr>
        <p:spPr/>
        <p:txBody>
          <a:bodyPr/>
          <a:lstStyle/>
          <a:p>
            <a:fld id="{E817879D-C3A5-4E91-A6DE-20B516BEB1EE}" type="slidenum">
              <a:rPr lang="en-US" smtClean="0"/>
              <a:t>38</a:t>
            </a:fld>
            <a:endParaRPr lang="en-US"/>
          </a:p>
        </p:txBody>
      </p:sp>
    </p:spTree>
    <p:extLst>
      <p:ext uri="{BB962C8B-B14F-4D97-AF65-F5344CB8AC3E}">
        <p14:creationId xmlns:p14="http://schemas.microsoft.com/office/powerpoint/2010/main" val="40997197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Relevant valued domains: health and well-being, parenting, reliability in professional spheres (to patients, to team)</a:t>
            </a:r>
          </a:p>
          <a:p>
            <a:endParaRPr lang="en-US" dirty="0"/>
          </a:p>
        </p:txBody>
      </p:sp>
      <p:sp>
        <p:nvSpPr>
          <p:cNvPr id="4" name="Slide Number Placeholder 3"/>
          <p:cNvSpPr>
            <a:spLocks noGrp="1"/>
          </p:cNvSpPr>
          <p:nvPr>
            <p:ph type="sldNum" sz="quarter" idx="5"/>
          </p:nvPr>
        </p:nvSpPr>
        <p:spPr/>
        <p:txBody>
          <a:bodyPr/>
          <a:lstStyle/>
          <a:p>
            <a:fld id="{E817879D-C3A5-4E91-A6DE-20B516BEB1EE}" type="slidenum">
              <a:rPr lang="en-US" smtClean="0"/>
              <a:t>39</a:t>
            </a:fld>
            <a:endParaRPr lang="en-US"/>
          </a:p>
        </p:txBody>
      </p:sp>
    </p:spTree>
    <p:extLst>
      <p:ext uri="{BB962C8B-B14F-4D97-AF65-F5344CB8AC3E}">
        <p14:creationId xmlns:p14="http://schemas.microsoft.com/office/powerpoint/2010/main" val="802464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Lynne: 10 minutes (3 slides)</a:t>
            </a:r>
          </a:p>
          <a:p>
            <a:pPr marL="171450" indent="-171450">
              <a:buFont typeface="Arial" panose="020B0604020202020204" pitchFamily="34" charset="0"/>
              <a:buChar char="•"/>
            </a:pPr>
            <a:r>
              <a:rPr lang="en-US" dirty="0"/>
              <a:t>We have all heard of relaxing and self- care – this is a comprehensive approach</a:t>
            </a:r>
          </a:p>
          <a:p>
            <a:endParaRPr lang="en-US" dirty="0"/>
          </a:p>
        </p:txBody>
      </p:sp>
      <p:sp>
        <p:nvSpPr>
          <p:cNvPr id="4" name="Slide Number Placeholder 3"/>
          <p:cNvSpPr>
            <a:spLocks noGrp="1"/>
          </p:cNvSpPr>
          <p:nvPr>
            <p:ph type="sldNum" sz="quarter" idx="5"/>
          </p:nvPr>
        </p:nvSpPr>
        <p:spPr/>
        <p:txBody>
          <a:bodyPr/>
          <a:lstStyle/>
          <a:p>
            <a:fld id="{6B01753E-8C94-4991-A023-2456E5BF051C}" type="slidenum">
              <a:rPr lang="en-US" smtClean="0"/>
              <a:t>9</a:t>
            </a:fld>
            <a:endParaRPr lang="en-US"/>
          </a:p>
        </p:txBody>
      </p:sp>
    </p:spTree>
    <p:extLst>
      <p:ext uri="{BB962C8B-B14F-4D97-AF65-F5344CB8AC3E}">
        <p14:creationId xmlns:p14="http://schemas.microsoft.com/office/powerpoint/2010/main" val="2513833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Generational work shows that younger generations care more about quality of life and values match than material things </a:t>
            </a:r>
          </a:p>
          <a:p>
            <a:r>
              <a:rPr lang="en-US" dirty="0"/>
              <a:t>It is more than benefits of gym memberships and even good healthcare – it is about culture and how people are treated</a:t>
            </a:r>
          </a:p>
          <a:p>
            <a:r>
              <a:rPr lang="en-US" dirty="0"/>
              <a:t>Interview on a podcast with President Biden and he said he tells anyone on his staff that if they need to take care of something in their personal lives, they tell him, without saying why, and they can go. </a:t>
            </a:r>
          </a:p>
        </p:txBody>
      </p:sp>
      <p:sp>
        <p:nvSpPr>
          <p:cNvPr id="4" name="Slide Number Placeholder 3"/>
          <p:cNvSpPr>
            <a:spLocks noGrp="1"/>
          </p:cNvSpPr>
          <p:nvPr>
            <p:ph type="sldNum" sz="quarter" idx="5"/>
          </p:nvPr>
        </p:nvSpPr>
        <p:spPr/>
        <p:txBody>
          <a:bodyPr/>
          <a:lstStyle/>
          <a:p>
            <a:fld id="{386AF871-0CBE-4C37-8F0D-A846513321F4}" type="slidenum">
              <a:rPr lang="en-US" smtClean="0"/>
              <a:t>10</a:t>
            </a:fld>
            <a:endParaRPr lang="en-US"/>
          </a:p>
        </p:txBody>
      </p:sp>
    </p:spTree>
    <p:extLst>
      <p:ext uri="{BB962C8B-B14F-4D97-AF65-F5344CB8AC3E}">
        <p14:creationId xmlns:p14="http://schemas.microsoft.com/office/powerpoint/2010/main" val="391298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 There is an interaction between chronic disease, health maintenance, home and work factors</a:t>
            </a:r>
          </a:p>
          <a:p>
            <a:r>
              <a:rPr lang="en-US" dirty="0"/>
              <a:t>- Chronic disease – causes lack productivity and is a burden to both employees and employers – people usually want to come to work</a:t>
            </a:r>
          </a:p>
          <a:p>
            <a:r>
              <a:rPr lang="en-US" dirty="0"/>
              <a:t>- Link between negative psychological well-being and health and the reverse – positive psychological state and health – talking to health psychologists</a:t>
            </a:r>
          </a:p>
          <a:p>
            <a:endParaRPr lang="en-US" dirty="0"/>
          </a:p>
        </p:txBody>
      </p:sp>
      <p:sp>
        <p:nvSpPr>
          <p:cNvPr id="4" name="Slide Number Placeholder 3"/>
          <p:cNvSpPr>
            <a:spLocks noGrp="1"/>
          </p:cNvSpPr>
          <p:nvPr>
            <p:ph type="sldNum" sz="quarter" idx="5"/>
          </p:nvPr>
        </p:nvSpPr>
        <p:spPr/>
        <p:txBody>
          <a:bodyPr/>
          <a:lstStyle/>
          <a:p>
            <a:fld id="{4A5952E4-DB72-41DB-86B5-35152E08297B}" type="slidenum">
              <a:rPr lang="en-US" smtClean="0"/>
              <a:t>11</a:t>
            </a:fld>
            <a:endParaRPr lang="en-US"/>
          </a:p>
        </p:txBody>
      </p:sp>
    </p:spTree>
    <p:extLst>
      <p:ext uri="{BB962C8B-B14F-4D97-AF65-F5344CB8AC3E}">
        <p14:creationId xmlns:p14="http://schemas.microsoft.com/office/powerpoint/2010/main" val="1274744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Management (Respect) – </a:t>
            </a:r>
            <a:r>
              <a:rPr lang="en-US" sz="1200" dirty="0" err="1"/>
              <a:t>carewashing</a:t>
            </a:r>
            <a:r>
              <a:rPr lang="en-US" sz="1200" dirty="0"/>
              <a:t> or really do what say</a:t>
            </a:r>
          </a:p>
          <a:p>
            <a:r>
              <a:rPr lang="en-US" sz="1200" dirty="0"/>
              <a:t>Job control – control in terms of flexibility where needed</a:t>
            </a:r>
          </a:p>
          <a:p>
            <a:r>
              <a:rPr lang="en-US" sz="1200" dirty="0"/>
              <a:t>Psychological demands (Stress) – and psychological safety</a:t>
            </a:r>
          </a:p>
          <a:p>
            <a:r>
              <a:rPr lang="en-US" sz="1200" dirty="0"/>
              <a:t>Work organization, effort, and reward (Income) – how hard or easy to get things done, salary and all benefits</a:t>
            </a:r>
          </a:p>
          <a:p>
            <a:r>
              <a:rPr lang="en-US" sz="1200" dirty="0"/>
              <a:t>Person-environment fit – values and culture fit</a:t>
            </a:r>
          </a:p>
          <a:p>
            <a:r>
              <a:rPr lang="en-US" sz="1200" dirty="0"/>
              <a:t>Occupational safety and health – space that is safe and not making us sick mentally or physically – light, quiet space to work</a:t>
            </a:r>
          </a:p>
          <a:p>
            <a:r>
              <a:rPr lang="en-US" sz="1200" dirty="0"/>
              <a:t>Management of poor health -   do we work with chronic or acute health issues</a:t>
            </a:r>
          </a:p>
          <a:p>
            <a:r>
              <a:rPr lang="en-US" sz="1200" dirty="0"/>
              <a:t>Work-life integration – no balance but part of flourishing is being able to be present in both places, as needed</a:t>
            </a:r>
            <a:endParaRPr lang="en-US" dirty="0"/>
          </a:p>
        </p:txBody>
      </p:sp>
      <p:sp>
        <p:nvSpPr>
          <p:cNvPr id="4" name="Slide Number Placeholder 3"/>
          <p:cNvSpPr>
            <a:spLocks noGrp="1"/>
          </p:cNvSpPr>
          <p:nvPr>
            <p:ph type="sldNum" sz="quarter" idx="5"/>
          </p:nvPr>
        </p:nvSpPr>
        <p:spPr/>
        <p:txBody>
          <a:bodyPr/>
          <a:lstStyle/>
          <a:p>
            <a:fld id="{386AF871-0CBE-4C37-8F0D-A846513321F4}" type="slidenum">
              <a:rPr lang="en-US" smtClean="0"/>
              <a:t>12</a:t>
            </a:fld>
            <a:endParaRPr lang="en-US"/>
          </a:p>
        </p:txBody>
      </p:sp>
    </p:spTree>
    <p:extLst>
      <p:ext uri="{BB962C8B-B14F-4D97-AF65-F5344CB8AC3E}">
        <p14:creationId xmlns:p14="http://schemas.microsoft.com/office/powerpoint/2010/main" val="50113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Flourishing is not a common term in medicine – how can we start to turn the tables as we work on ourselves and out employers?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No improvement before the pandemic but data hard to look at because questions on ACGME surveys changed and pandemic skewed data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Students not receiving most of it well as they report resentment of additional time learning rather than time to do things (it isn’t a knowledge deficit for most), or lack of understanding (I can’t eat healthy if the hospital doesn’t have healthy food) to disappointment in themselves if they could not incorporate the things being taught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Well-being mostly focuses on the individual and centers around the well-being industry (e.g., mindfulness, meditation, yoga, nutrition, sleep, and exercise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Need to shift from preventing burnout to improving flourishing – we need to do more than survive</a:t>
            </a:r>
          </a:p>
          <a:p>
            <a:endParaRPr lang="en-US" dirty="0"/>
          </a:p>
        </p:txBody>
      </p:sp>
      <p:sp>
        <p:nvSpPr>
          <p:cNvPr id="4" name="Slide Number Placeholder 3"/>
          <p:cNvSpPr>
            <a:spLocks noGrp="1"/>
          </p:cNvSpPr>
          <p:nvPr>
            <p:ph type="sldNum" sz="quarter" idx="5"/>
          </p:nvPr>
        </p:nvSpPr>
        <p:spPr/>
        <p:txBody>
          <a:bodyPr/>
          <a:lstStyle/>
          <a:p>
            <a:fld id="{386AF871-0CBE-4C37-8F0D-A846513321F4}" type="slidenum">
              <a:rPr lang="en-US" smtClean="0"/>
              <a:t>13</a:t>
            </a:fld>
            <a:endParaRPr lang="en-US"/>
          </a:p>
        </p:txBody>
      </p:sp>
    </p:spTree>
    <p:extLst>
      <p:ext uri="{BB962C8B-B14F-4D97-AF65-F5344CB8AC3E}">
        <p14:creationId xmlns:p14="http://schemas.microsoft.com/office/powerpoint/2010/main" val="1278992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B01753E-8C94-4991-A023-2456E5BF051C}" type="slidenum">
              <a:rPr lang="en-US" smtClean="0"/>
              <a:t>14</a:t>
            </a:fld>
            <a:endParaRPr lang="en-US"/>
          </a:p>
        </p:txBody>
      </p:sp>
    </p:spTree>
    <p:extLst>
      <p:ext uri="{BB962C8B-B14F-4D97-AF65-F5344CB8AC3E}">
        <p14:creationId xmlns:p14="http://schemas.microsoft.com/office/powerpoint/2010/main" val="2467657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All three levels need to be addressed (systems level, team level, individual)</a:t>
            </a:r>
          </a:p>
          <a:p>
            <a:pPr marL="171450" indent="-171450">
              <a:buFont typeface="Arial" panose="020B0604020202020204" pitchFamily="34" charset="0"/>
              <a:buChar char="•"/>
            </a:pPr>
            <a:r>
              <a:rPr lang="en-US" dirty="0"/>
              <a:t>Systems-level – this is environmental demands and resources – how are we supporting employees?</a:t>
            </a:r>
          </a:p>
          <a:p>
            <a:pPr marL="628650" lvl="1" indent="-171450">
              <a:buFont typeface="Arial" panose="020B0604020202020204" pitchFamily="34" charset="0"/>
              <a:buChar char="•"/>
            </a:pPr>
            <a:r>
              <a:rPr lang="en-US" dirty="0"/>
              <a:t>Are actions supporting reality </a:t>
            </a:r>
          </a:p>
          <a:p>
            <a:pPr marL="628650" lvl="1" indent="-171450">
              <a:buFont typeface="Arial" panose="020B0604020202020204" pitchFamily="34" charset="0"/>
              <a:buChar char="•"/>
            </a:pPr>
            <a:r>
              <a:rPr lang="en-US" dirty="0"/>
              <a:t>Usually a financial argument but in the long term – isn’t employee turnover expensive – physician cost can be several 100,00 thousand to over ½ million. </a:t>
            </a:r>
          </a:p>
          <a:p>
            <a:pPr marL="628650" lvl="1" indent="-171450">
              <a:buFont typeface="Arial" panose="020B0604020202020204" pitchFamily="34" charset="0"/>
              <a:buChar char="•"/>
            </a:pPr>
            <a:r>
              <a:rPr lang="en-US" dirty="0"/>
              <a:t>Long-term endgame </a:t>
            </a:r>
          </a:p>
          <a:p>
            <a:pPr marL="628650" lvl="1" indent="-171450">
              <a:buFont typeface="Arial" panose="020B0604020202020204" pitchFamily="34" charset="0"/>
              <a:buChar char="•"/>
            </a:pPr>
            <a:r>
              <a:rPr lang="en-US" dirty="0"/>
              <a:t>More than an HR benefit</a:t>
            </a:r>
          </a:p>
          <a:p>
            <a:pPr marL="628650" lvl="1" indent="-171450">
              <a:buFont typeface="Arial" panose="020B0604020202020204" pitchFamily="34" charset="0"/>
              <a:buChar char="•"/>
            </a:pPr>
            <a:r>
              <a:rPr lang="en-US" dirty="0"/>
              <a:t>If providing educational workshops, in-house resources – is the time also given to use them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Team level – </a:t>
            </a:r>
            <a:r>
              <a:rPr lang="en-US" sz="1200" dirty="0">
                <a:solidFill>
                  <a:srgbClr val="282828"/>
                </a:solidFill>
                <a:latin typeface="TiemposText-Regular"/>
              </a:rPr>
              <a:t>Managers and leaders need to provide an environment that allows for flourishing, not just tell individuals how to take care of themselves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282828"/>
                </a:solidFill>
                <a:latin typeface="TiemposText-Regular"/>
              </a:rPr>
              <a:t>Care washing – HBR article on proving healthy environments not just in words but actions</a:t>
            </a:r>
            <a:endParaRPr lang="en-US" dirty="0"/>
          </a:p>
          <a:p>
            <a:pPr marL="171450" indent="-171450">
              <a:buFont typeface="Arial" panose="020B0604020202020204" pitchFamily="34" charset="0"/>
              <a:buChar char="•"/>
            </a:pPr>
            <a:r>
              <a:rPr lang="en-US" dirty="0"/>
              <a:t>Individual has a role in not just self care but finding meaning in their life – either through work or elsewhere</a:t>
            </a:r>
          </a:p>
          <a:p>
            <a:pPr marL="628650" lvl="1" indent="-171450">
              <a:buFont typeface="Arial" panose="020B0604020202020204" pitchFamily="34" charset="0"/>
              <a:buChar char="•"/>
            </a:pPr>
            <a:r>
              <a:rPr lang="en-US" dirty="0"/>
              <a:t>Self- care through healthy eating, sleep, life style choices is important and up to the individual, even patients, but finding meaningful things in life is also important</a:t>
            </a:r>
          </a:p>
          <a:p>
            <a:pPr marL="628650" lvl="1" indent="-171450">
              <a:buFont typeface="Arial" panose="020B0604020202020204" pitchFamily="34" charset="0"/>
              <a:buChar char="•"/>
            </a:pPr>
            <a:r>
              <a:rPr lang="en-US" dirty="0"/>
              <a:t>Some, especially in academic careers, might find that through conference presentations, local, state, or national level work while others might volunteers in their communities or religious organizations or do home repairs, or coach</a:t>
            </a:r>
          </a:p>
        </p:txBody>
      </p:sp>
      <p:sp>
        <p:nvSpPr>
          <p:cNvPr id="4" name="Slide Number Placeholder 3"/>
          <p:cNvSpPr>
            <a:spLocks noGrp="1"/>
          </p:cNvSpPr>
          <p:nvPr>
            <p:ph type="sldNum" sz="quarter" idx="5"/>
          </p:nvPr>
        </p:nvSpPr>
        <p:spPr/>
        <p:txBody>
          <a:bodyPr/>
          <a:lstStyle/>
          <a:p>
            <a:fld id="{386AF871-0CBE-4C37-8F0D-A846513321F4}" type="slidenum">
              <a:rPr lang="en-US" smtClean="0"/>
              <a:t>15</a:t>
            </a:fld>
            <a:endParaRPr lang="en-US"/>
          </a:p>
        </p:txBody>
      </p:sp>
    </p:spTree>
    <p:extLst>
      <p:ext uri="{BB962C8B-B14F-4D97-AF65-F5344CB8AC3E}">
        <p14:creationId xmlns:p14="http://schemas.microsoft.com/office/powerpoint/2010/main" val="1472004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itle 1"/>
          <p:cNvSpPr>
            <a:spLocks noGrp="1"/>
          </p:cNvSpPr>
          <p:nvPr>
            <p:ph type="title"/>
          </p:nvPr>
        </p:nvSpPr>
        <p:spPr>
          <a:xfrm>
            <a:off x="1097280" y="365760"/>
            <a:ext cx="10027920" cy="548640"/>
          </a:xfrm>
        </p:spPr>
        <p:txBody>
          <a:bodyPr/>
          <a:lstStyle/>
          <a:p>
            <a:r>
              <a:rPr lang="en-US" dirty="0"/>
              <a:t>Click to edit Master title style</a:t>
            </a:r>
          </a:p>
        </p:txBody>
      </p:sp>
      <p:sp>
        <p:nvSpPr>
          <p:cNvPr id="7" name="Content Placeholder 2"/>
          <p:cNvSpPr>
            <a:spLocks noGrp="1"/>
          </p:cNvSpPr>
          <p:nvPr>
            <p:ph idx="1"/>
          </p:nvPr>
        </p:nvSpPr>
        <p:spPr>
          <a:xfrm>
            <a:off x="1097280" y="1100629"/>
            <a:ext cx="10027920" cy="35798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25FF7AFC-3EB3-44C3-BE24-5C2CA478B8FE}"/>
              </a:ext>
            </a:extLst>
          </p:cNvPr>
          <p:cNvSpPr>
            <a:spLocks noGrp="1"/>
          </p:cNvSpPr>
          <p:nvPr>
            <p:ph type="sldNum" sz="quarter" idx="10"/>
          </p:nvPr>
        </p:nvSpPr>
        <p:spPr>
          <a:ln/>
        </p:spPr>
        <p:txBody>
          <a:bodyPr/>
          <a:lstStyle>
            <a:lvl1pPr>
              <a:defRPr/>
            </a:lvl1pPr>
          </a:lstStyle>
          <a:p>
            <a:pPr>
              <a:defRPr/>
            </a:pPr>
            <a:fld id="{27A94CEF-4170-4409-81A1-2F2EAB21B3DD}" type="slidenum">
              <a:rPr lang="en-US" altLang="en-US"/>
              <a:pPr>
                <a:defRPr/>
              </a:pPr>
              <a:t>‹#›</a:t>
            </a:fld>
            <a:endParaRPr lang="en-US" altLang="en-US"/>
          </a:p>
        </p:txBody>
      </p:sp>
    </p:spTree>
    <p:extLst>
      <p:ext uri="{BB962C8B-B14F-4D97-AF65-F5344CB8AC3E}">
        <p14:creationId xmlns:p14="http://schemas.microsoft.com/office/powerpoint/2010/main" val="2542267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C3F2DF-A5CD-FDA6-5855-D06C454AF674}"/>
              </a:ext>
            </a:extLst>
          </p:cNvPr>
          <p:cNvSpPr>
            <a:spLocks noGrp="1"/>
          </p:cNvSpPr>
          <p:nvPr>
            <p:ph type="dt" sz="half" idx="10"/>
          </p:nvPr>
        </p:nvSpPr>
        <p:spPr>
          <a:xfrm>
            <a:off x="203201" y="6553201"/>
            <a:ext cx="2901951" cy="201613"/>
          </a:xfrm>
          <a:prstGeom prst="rect">
            <a:avLst/>
          </a:prstGeom>
        </p:spPr>
        <p:txBody>
          <a:bodyPr/>
          <a:lstStyle>
            <a:lvl1pPr eaLnBrk="1" hangingPunct="1">
              <a:defRPr>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48F5F548-9AC9-7B22-622B-004C8C82A421}"/>
              </a:ext>
            </a:extLst>
          </p:cNvPr>
          <p:cNvSpPr>
            <a:spLocks noGrp="1"/>
          </p:cNvSpPr>
          <p:nvPr>
            <p:ph type="ftr" sz="quarter" idx="11"/>
          </p:nvPr>
        </p:nvSpPr>
        <p:spPr>
          <a:xfrm>
            <a:off x="9245600" y="6477000"/>
            <a:ext cx="2760133" cy="274638"/>
          </a:xfrm>
          <a:prstGeom prst="rect">
            <a:avLst/>
          </a:prstGeom>
        </p:spPr>
        <p:txBody>
          <a:bodyPr/>
          <a:lstStyle>
            <a:lvl1pPr eaLnBrk="1" hangingPunct="1">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8A8C1C7A-840C-C6A2-2D34-58C433989934}"/>
              </a:ext>
            </a:extLst>
          </p:cNvPr>
          <p:cNvSpPr>
            <a:spLocks noGrp="1"/>
          </p:cNvSpPr>
          <p:nvPr>
            <p:ph type="sldNum" sz="quarter" idx="12"/>
          </p:nvPr>
        </p:nvSpPr>
        <p:spPr/>
        <p:txBody>
          <a:bodyPr/>
          <a:lstStyle>
            <a:lvl1pPr>
              <a:defRPr/>
            </a:lvl1pPr>
          </a:lstStyle>
          <a:p>
            <a:pPr>
              <a:defRPr/>
            </a:pPr>
            <a:fld id="{AF47DB2C-BC65-45EC-9150-637D9789E802}" type="slidenum">
              <a:rPr lang="en-US" altLang="en-US"/>
              <a:pPr>
                <a:defRPr/>
              </a:pPr>
              <a:t>‹#›</a:t>
            </a:fld>
            <a:endParaRPr lang="en-US" altLang="en-US"/>
          </a:p>
        </p:txBody>
      </p:sp>
    </p:spTree>
    <p:extLst>
      <p:ext uri="{BB962C8B-B14F-4D97-AF65-F5344CB8AC3E}">
        <p14:creationId xmlns:p14="http://schemas.microsoft.com/office/powerpoint/2010/main" val="3970791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97280"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6688"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p:txBody>
          <a:bodyPr/>
          <a:lstStyle/>
          <a:p>
            <a:r>
              <a:rPr lang="en-US"/>
              <a:t>Click to edit Master title style</a:t>
            </a:r>
          </a:p>
        </p:txBody>
      </p:sp>
      <p:sp>
        <p:nvSpPr>
          <p:cNvPr id="2" name="Date Placeholder 4">
            <a:extLst>
              <a:ext uri="{FF2B5EF4-FFF2-40B4-BE49-F238E27FC236}">
                <a16:creationId xmlns:a16="http://schemas.microsoft.com/office/drawing/2014/main" id="{316B0725-FE52-895A-EDFF-BCE2F6C526E7}"/>
              </a:ext>
            </a:extLst>
          </p:cNvPr>
          <p:cNvSpPr>
            <a:spLocks noGrp="1"/>
          </p:cNvSpPr>
          <p:nvPr>
            <p:ph type="dt" sz="half" idx="10"/>
          </p:nvPr>
        </p:nvSpPr>
        <p:spPr>
          <a:xfrm>
            <a:off x="203201" y="6553201"/>
            <a:ext cx="2901951" cy="201613"/>
          </a:xfrm>
          <a:prstGeom prst="rect">
            <a:avLst/>
          </a:prstGeom>
        </p:spPr>
        <p:txBody>
          <a:bodyPr/>
          <a:lstStyle>
            <a:lvl1pPr eaLnBrk="1" hangingPunct="1">
              <a:defRPr>
                <a:latin typeface="Arial" charset="0"/>
              </a:defRPr>
            </a:lvl1pPr>
          </a:lstStyle>
          <a:p>
            <a:pPr>
              <a:defRPr/>
            </a:pPr>
            <a:endParaRPr lang="en-US"/>
          </a:p>
        </p:txBody>
      </p:sp>
      <p:sp>
        <p:nvSpPr>
          <p:cNvPr id="5" name="Footer Placeholder 5">
            <a:extLst>
              <a:ext uri="{FF2B5EF4-FFF2-40B4-BE49-F238E27FC236}">
                <a16:creationId xmlns:a16="http://schemas.microsoft.com/office/drawing/2014/main" id="{609C849B-0A59-0567-7C70-6A52D90BBA2F}"/>
              </a:ext>
            </a:extLst>
          </p:cNvPr>
          <p:cNvSpPr>
            <a:spLocks noGrp="1"/>
          </p:cNvSpPr>
          <p:nvPr>
            <p:ph type="ftr" sz="quarter" idx="11"/>
          </p:nvPr>
        </p:nvSpPr>
        <p:spPr>
          <a:xfrm>
            <a:off x="9245600" y="6583364"/>
            <a:ext cx="2760133" cy="274637"/>
          </a:xfrm>
          <a:prstGeom prst="rect">
            <a:avLst/>
          </a:prstGeom>
        </p:spPr>
        <p:txBody>
          <a:bodyPr/>
          <a:lstStyle>
            <a:lvl1pPr eaLnBrk="1" hangingPunct="1">
              <a:defRPr>
                <a:latin typeface="Arial" charset="0"/>
              </a:defRPr>
            </a:lvl1pPr>
          </a:lstStyle>
          <a:p>
            <a:pPr>
              <a:defRPr/>
            </a:pPr>
            <a:endParaRPr lang="en-US"/>
          </a:p>
        </p:txBody>
      </p:sp>
      <p:sp>
        <p:nvSpPr>
          <p:cNvPr id="6" name="Slide Number Placeholder 6">
            <a:extLst>
              <a:ext uri="{FF2B5EF4-FFF2-40B4-BE49-F238E27FC236}">
                <a16:creationId xmlns:a16="http://schemas.microsoft.com/office/drawing/2014/main" id="{F0A1C4E0-B967-A049-9577-4DFD310B40F1}"/>
              </a:ext>
            </a:extLst>
          </p:cNvPr>
          <p:cNvSpPr>
            <a:spLocks noGrp="1"/>
          </p:cNvSpPr>
          <p:nvPr>
            <p:ph type="sldNum" sz="quarter" idx="12"/>
          </p:nvPr>
        </p:nvSpPr>
        <p:spPr/>
        <p:txBody>
          <a:bodyPr/>
          <a:lstStyle>
            <a:lvl1pPr>
              <a:defRPr/>
            </a:lvl1pPr>
          </a:lstStyle>
          <a:p>
            <a:pPr>
              <a:defRPr/>
            </a:pPr>
            <a:fld id="{4EE2D9F5-A394-44E6-846B-A97A16BFD541}" type="slidenum">
              <a:rPr lang="en-US" altLang="en-US"/>
              <a:pPr>
                <a:defRPr/>
              </a:pPr>
              <a:t>‹#›</a:t>
            </a:fld>
            <a:endParaRPr lang="en-US" altLang="en-US"/>
          </a:p>
        </p:txBody>
      </p:sp>
    </p:spTree>
    <p:extLst>
      <p:ext uri="{BB962C8B-B14F-4D97-AF65-F5344CB8AC3E}">
        <p14:creationId xmlns:p14="http://schemas.microsoft.com/office/powerpoint/2010/main" val="2758674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97280"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2200"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6688"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6688"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3548752-BBDD-3A1A-E04F-6DAE251C8F1E}"/>
              </a:ext>
            </a:extLst>
          </p:cNvPr>
          <p:cNvSpPr>
            <a:spLocks noGrp="1"/>
          </p:cNvSpPr>
          <p:nvPr>
            <p:ph type="dt" sz="half" idx="10"/>
          </p:nvPr>
        </p:nvSpPr>
        <p:spPr>
          <a:xfrm>
            <a:off x="304801" y="6477001"/>
            <a:ext cx="2901951" cy="201613"/>
          </a:xfrm>
          <a:prstGeom prst="rect">
            <a:avLst/>
          </a:prstGeom>
        </p:spPr>
        <p:txBody>
          <a:bodyPr/>
          <a:lstStyle>
            <a:lvl1pPr eaLnBrk="1" hangingPunct="1">
              <a:defRPr>
                <a:latin typeface="Arial" charset="0"/>
              </a:defRPr>
            </a:lvl1pPr>
          </a:lstStyle>
          <a:p>
            <a:pPr>
              <a:defRPr/>
            </a:pPr>
            <a:endParaRPr lang="en-US"/>
          </a:p>
        </p:txBody>
      </p:sp>
      <p:sp>
        <p:nvSpPr>
          <p:cNvPr id="8" name="Footer Placeholder 7">
            <a:extLst>
              <a:ext uri="{FF2B5EF4-FFF2-40B4-BE49-F238E27FC236}">
                <a16:creationId xmlns:a16="http://schemas.microsoft.com/office/drawing/2014/main" id="{A884C848-96A0-5E9B-8AE8-C325240760B7}"/>
              </a:ext>
            </a:extLst>
          </p:cNvPr>
          <p:cNvSpPr>
            <a:spLocks noGrp="1"/>
          </p:cNvSpPr>
          <p:nvPr>
            <p:ph type="ftr" sz="quarter" idx="11"/>
          </p:nvPr>
        </p:nvSpPr>
        <p:spPr>
          <a:xfrm>
            <a:off x="9245600" y="6418264"/>
            <a:ext cx="2760133" cy="274637"/>
          </a:xfrm>
          <a:prstGeom prst="rect">
            <a:avLst/>
          </a:prstGeom>
        </p:spPr>
        <p:txBody>
          <a:bodyPr/>
          <a:lstStyle>
            <a:lvl1pPr eaLnBrk="1" hangingPunct="1">
              <a:defRPr>
                <a:latin typeface="Arial" charset="0"/>
              </a:defRPr>
            </a:lvl1pPr>
          </a:lstStyle>
          <a:p>
            <a:pPr>
              <a:defRPr/>
            </a:pPr>
            <a:endParaRPr lang="en-US"/>
          </a:p>
        </p:txBody>
      </p:sp>
      <p:sp>
        <p:nvSpPr>
          <p:cNvPr id="9" name="Slide Number Placeholder 8">
            <a:extLst>
              <a:ext uri="{FF2B5EF4-FFF2-40B4-BE49-F238E27FC236}">
                <a16:creationId xmlns:a16="http://schemas.microsoft.com/office/drawing/2014/main" id="{FF98058E-892C-6177-F067-923D110352D2}"/>
              </a:ext>
            </a:extLst>
          </p:cNvPr>
          <p:cNvSpPr>
            <a:spLocks noGrp="1"/>
          </p:cNvSpPr>
          <p:nvPr>
            <p:ph type="sldNum" sz="quarter" idx="12"/>
          </p:nvPr>
        </p:nvSpPr>
        <p:spPr/>
        <p:txBody>
          <a:bodyPr/>
          <a:lstStyle>
            <a:lvl1pPr>
              <a:defRPr/>
            </a:lvl1pPr>
          </a:lstStyle>
          <a:p>
            <a:pPr>
              <a:defRPr/>
            </a:pPr>
            <a:fld id="{3A5804E8-C798-4299-A15C-5A084D969F59}" type="slidenum">
              <a:rPr lang="en-US" altLang="en-US"/>
              <a:pPr>
                <a:defRPr/>
              </a:pPr>
              <a:t>‹#›</a:t>
            </a:fld>
            <a:endParaRPr lang="en-US" altLang="en-US"/>
          </a:p>
        </p:txBody>
      </p:sp>
    </p:spTree>
    <p:extLst>
      <p:ext uri="{BB962C8B-B14F-4D97-AF65-F5344CB8AC3E}">
        <p14:creationId xmlns:p14="http://schemas.microsoft.com/office/powerpoint/2010/main" val="31867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1905000"/>
            <a:ext cx="10027920" cy="2667000"/>
          </a:xfrm>
        </p:spPr>
        <p:txBody>
          <a:bodyPr/>
          <a:lstStyle>
            <a:lvl1pPr algn="ctr">
              <a:defRPr>
                <a:solidFill>
                  <a:schemeClr val="tx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3FB087BC-F530-E2C6-4745-8626D161A652}"/>
              </a:ext>
            </a:extLst>
          </p:cNvPr>
          <p:cNvSpPr>
            <a:spLocks noGrp="1"/>
          </p:cNvSpPr>
          <p:nvPr>
            <p:ph type="dt" sz="half" idx="10"/>
          </p:nvPr>
        </p:nvSpPr>
        <p:spPr>
          <a:xfrm>
            <a:off x="304801" y="6553201"/>
            <a:ext cx="2901951" cy="201613"/>
          </a:xfrm>
          <a:prstGeom prst="rect">
            <a:avLst/>
          </a:prstGeom>
        </p:spPr>
        <p:txBody>
          <a:bodyPr/>
          <a:lstStyle>
            <a:lvl1pPr eaLnBrk="1" hangingPunct="1">
              <a:defRPr>
                <a:latin typeface="Arial" charset="0"/>
              </a:defRPr>
            </a:lvl1pPr>
          </a:lstStyle>
          <a:p>
            <a:pPr>
              <a:defRPr/>
            </a:pPr>
            <a:endParaRPr lang="en-US"/>
          </a:p>
        </p:txBody>
      </p:sp>
      <p:sp>
        <p:nvSpPr>
          <p:cNvPr id="4" name="Footer Placeholder 3">
            <a:extLst>
              <a:ext uri="{FF2B5EF4-FFF2-40B4-BE49-F238E27FC236}">
                <a16:creationId xmlns:a16="http://schemas.microsoft.com/office/drawing/2014/main" id="{63942311-BB32-F12D-0595-52DF08E51E12}"/>
              </a:ext>
            </a:extLst>
          </p:cNvPr>
          <p:cNvSpPr>
            <a:spLocks noGrp="1"/>
          </p:cNvSpPr>
          <p:nvPr>
            <p:ph type="ftr" sz="quarter" idx="11"/>
          </p:nvPr>
        </p:nvSpPr>
        <p:spPr>
          <a:xfrm>
            <a:off x="9245600" y="6418264"/>
            <a:ext cx="2760133" cy="274637"/>
          </a:xfrm>
          <a:prstGeom prst="rect">
            <a:avLst/>
          </a:prstGeom>
        </p:spPr>
        <p:txBody>
          <a:bodyPr/>
          <a:lstStyle>
            <a:lvl1pPr eaLnBrk="1" hangingPunct="1">
              <a:defRPr>
                <a:latin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C4445639-B00A-C4E6-52E4-CC87AF529EE6}"/>
              </a:ext>
            </a:extLst>
          </p:cNvPr>
          <p:cNvSpPr>
            <a:spLocks noGrp="1"/>
          </p:cNvSpPr>
          <p:nvPr>
            <p:ph type="sldNum" sz="quarter" idx="12"/>
          </p:nvPr>
        </p:nvSpPr>
        <p:spPr/>
        <p:txBody>
          <a:bodyPr/>
          <a:lstStyle>
            <a:lvl1pPr>
              <a:defRPr/>
            </a:lvl1pPr>
          </a:lstStyle>
          <a:p>
            <a:pPr>
              <a:defRPr/>
            </a:pPr>
            <a:fld id="{BABA9139-187A-497E-B0D1-627B0BF77FE4}" type="slidenum">
              <a:rPr lang="en-US" altLang="en-US"/>
              <a:pPr>
                <a:defRPr/>
              </a:pPr>
              <a:t>‹#›</a:t>
            </a:fld>
            <a:endParaRPr lang="en-US" altLang="en-US"/>
          </a:p>
        </p:txBody>
      </p:sp>
    </p:spTree>
    <p:extLst>
      <p:ext uri="{BB962C8B-B14F-4D97-AF65-F5344CB8AC3E}">
        <p14:creationId xmlns:p14="http://schemas.microsoft.com/office/powerpoint/2010/main" val="3907379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38DDA6-70E8-FE3D-8012-C72977B8C434}"/>
              </a:ext>
            </a:extLst>
          </p:cNvPr>
          <p:cNvSpPr>
            <a:spLocks noGrp="1"/>
          </p:cNvSpPr>
          <p:nvPr>
            <p:ph type="dt" sz="half" idx="10"/>
          </p:nvPr>
        </p:nvSpPr>
        <p:spPr>
          <a:xfrm>
            <a:off x="304801" y="6477001"/>
            <a:ext cx="2901951" cy="201613"/>
          </a:xfrm>
          <a:prstGeom prst="rect">
            <a:avLst/>
          </a:prstGeom>
        </p:spPr>
        <p:txBody>
          <a:bodyPr/>
          <a:lstStyle>
            <a:lvl1pPr eaLnBrk="1" hangingPunct="1">
              <a:defRPr>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898359E9-FF10-B055-B9DB-68198C1E214A}"/>
              </a:ext>
            </a:extLst>
          </p:cNvPr>
          <p:cNvSpPr>
            <a:spLocks noGrp="1"/>
          </p:cNvSpPr>
          <p:nvPr>
            <p:ph type="ftr" sz="quarter" idx="11"/>
          </p:nvPr>
        </p:nvSpPr>
        <p:spPr>
          <a:xfrm>
            <a:off x="9245600" y="6418264"/>
            <a:ext cx="2760133" cy="274637"/>
          </a:xfrm>
          <a:prstGeom prst="rect">
            <a:avLst/>
          </a:prstGeom>
        </p:spPr>
        <p:txBody>
          <a:bodyPr/>
          <a:lstStyle>
            <a:lvl1pPr eaLnBrk="1" hangingPunct="1">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2CBC323F-98F2-E020-BCFF-A4E4D6A50EB8}"/>
              </a:ext>
            </a:extLst>
          </p:cNvPr>
          <p:cNvSpPr>
            <a:spLocks noGrp="1"/>
          </p:cNvSpPr>
          <p:nvPr>
            <p:ph type="sldNum" sz="quarter" idx="12"/>
          </p:nvPr>
        </p:nvSpPr>
        <p:spPr/>
        <p:txBody>
          <a:bodyPr/>
          <a:lstStyle>
            <a:lvl1pPr>
              <a:defRPr/>
            </a:lvl1pPr>
          </a:lstStyle>
          <a:p>
            <a:pPr>
              <a:defRPr/>
            </a:pPr>
            <a:fld id="{E03FA4EE-084E-4EA6-B6CA-4CA088736287}" type="slidenum">
              <a:rPr lang="en-US" altLang="en-US"/>
              <a:pPr>
                <a:defRPr/>
              </a:pPr>
              <a:t>‹#›</a:t>
            </a:fld>
            <a:endParaRPr lang="en-US" altLang="en-US"/>
          </a:p>
        </p:txBody>
      </p:sp>
    </p:spTree>
    <p:extLst>
      <p:ext uri="{BB962C8B-B14F-4D97-AF65-F5344CB8AC3E}">
        <p14:creationId xmlns:p14="http://schemas.microsoft.com/office/powerpoint/2010/main" val="4037767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46783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4678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1BEE1A-A158-8A75-663B-24C188353B2A}"/>
              </a:ext>
            </a:extLst>
          </p:cNvPr>
          <p:cNvSpPr>
            <a:spLocks noGrp="1"/>
          </p:cNvSpPr>
          <p:nvPr>
            <p:ph type="dt" sz="half" idx="10"/>
          </p:nvPr>
        </p:nvSpPr>
        <p:spPr>
          <a:xfrm>
            <a:off x="304801" y="6477001"/>
            <a:ext cx="2901951" cy="201613"/>
          </a:xfrm>
          <a:prstGeom prst="rect">
            <a:avLst/>
          </a:prstGeom>
        </p:spPr>
        <p:txBody>
          <a:bodyPr/>
          <a:lstStyle>
            <a:lvl1pPr eaLnBrk="1" hangingPunct="1">
              <a:defRPr>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F8A93DA2-1B22-AF80-0CAF-ACDF4E7F337F}"/>
              </a:ext>
            </a:extLst>
          </p:cNvPr>
          <p:cNvSpPr>
            <a:spLocks noGrp="1"/>
          </p:cNvSpPr>
          <p:nvPr>
            <p:ph type="ftr" sz="quarter" idx="11"/>
          </p:nvPr>
        </p:nvSpPr>
        <p:spPr>
          <a:xfrm>
            <a:off x="9245600" y="6418264"/>
            <a:ext cx="2760133" cy="274637"/>
          </a:xfrm>
          <a:prstGeom prst="rect">
            <a:avLst/>
          </a:prstGeom>
        </p:spPr>
        <p:txBody>
          <a:bodyPr/>
          <a:lstStyle>
            <a:lvl1pPr eaLnBrk="1" hangingPunct="1">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AEAD1C62-E696-9C27-E67E-6B5D401110F3}"/>
              </a:ext>
            </a:extLst>
          </p:cNvPr>
          <p:cNvSpPr>
            <a:spLocks noGrp="1"/>
          </p:cNvSpPr>
          <p:nvPr>
            <p:ph type="sldNum" sz="quarter" idx="12"/>
          </p:nvPr>
        </p:nvSpPr>
        <p:spPr/>
        <p:txBody>
          <a:bodyPr/>
          <a:lstStyle>
            <a:lvl1pPr>
              <a:defRPr/>
            </a:lvl1pPr>
          </a:lstStyle>
          <a:p>
            <a:pPr>
              <a:defRPr/>
            </a:pPr>
            <a:fld id="{D5C679B9-CC46-4568-808B-378834F0CF7A}" type="slidenum">
              <a:rPr lang="en-US" altLang="en-US"/>
              <a:pPr>
                <a:defRPr/>
              </a:pPr>
              <a:t>‹#›</a:t>
            </a:fld>
            <a:endParaRPr lang="en-US" altLang="en-US"/>
          </a:p>
        </p:txBody>
      </p:sp>
    </p:spTree>
    <p:extLst>
      <p:ext uri="{BB962C8B-B14F-4D97-AF65-F5344CB8AC3E}">
        <p14:creationId xmlns:p14="http://schemas.microsoft.com/office/powerpoint/2010/main" val="3675216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DE8ADA-7BF8-433A-8770-61C690F37DCB}"/>
              </a:ext>
            </a:extLst>
          </p:cNvPr>
          <p:cNvSpPr>
            <a:spLocks noGrp="1"/>
          </p:cNvSpPr>
          <p:nvPr>
            <p:ph type="dt" sz="half" idx="10"/>
          </p:nvPr>
        </p:nvSpPr>
        <p:spPr/>
        <p:txBody>
          <a:bodyPr/>
          <a:lstStyle/>
          <a:p>
            <a:fld id="{1C7A44C0-F7AC-49C2-8289-1E7A86D9FB50}" type="datetime4">
              <a:rPr lang="en-US" smtClean="0"/>
              <a:t>October 21, 2024</a:t>
            </a:fld>
            <a:endParaRPr lang="en-US"/>
          </a:p>
        </p:txBody>
      </p:sp>
      <p:sp>
        <p:nvSpPr>
          <p:cNvPr id="3" name="Footer Placeholder 2">
            <a:extLst>
              <a:ext uri="{FF2B5EF4-FFF2-40B4-BE49-F238E27FC236}">
                <a16:creationId xmlns:a16="http://schemas.microsoft.com/office/drawing/2014/main" id="{16357B86-EC22-49C6-BBC6-639D57D1AF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63764B-CF91-4C81-B4C3-5B5E5A973610}"/>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34925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80D1AF78-A9DA-FDCC-804D-D211B773F305}"/>
              </a:ext>
            </a:extLst>
          </p:cNvPr>
          <p:cNvSpPr/>
          <p:nvPr userDrawn="1"/>
        </p:nvSpPr>
        <p:spPr>
          <a:xfrm>
            <a:off x="-29633" y="-23813"/>
            <a:ext cx="4906433" cy="904876"/>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rgbClr val="F385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8" name="Freeform 7">
            <a:extLst>
              <a:ext uri="{FF2B5EF4-FFF2-40B4-BE49-F238E27FC236}">
                <a16:creationId xmlns:a16="http://schemas.microsoft.com/office/drawing/2014/main" id="{23E8C724-EB42-F9E3-FDCA-895FAFEF5E3A}"/>
              </a:ext>
            </a:extLst>
          </p:cNvPr>
          <p:cNvSpPr/>
          <p:nvPr/>
        </p:nvSpPr>
        <p:spPr>
          <a:xfrm>
            <a:off x="-29633" y="-23813"/>
            <a:ext cx="12196233" cy="904876"/>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rgbClr val="0798C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2" name="Title Placeholder 1">
            <a:extLst>
              <a:ext uri="{FF2B5EF4-FFF2-40B4-BE49-F238E27FC236}">
                <a16:creationId xmlns:a16="http://schemas.microsoft.com/office/drawing/2014/main" id="{D6771549-D23C-51D0-3B6A-4DFB3E1CD20C}"/>
              </a:ext>
            </a:extLst>
          </p:cNvPr>
          <p:cNvSpPr>
            <a:spLocks noGrp="1"/>
          </p:cNvSpPr>
          <p:nvPr>
            <p:ph type="title"/>
          </p:nvPr>
        </p:nvSpPr>
        <p:spPr>
          <a:xfrm>
            <a:off x="1096434" y="365126"/>
            <a:ext cx="10028767" cy="549275"/>
          </a:xfrm>
          <a:prstGeom prst="rect">
            <a:avLst/>
          </a:prstGeom>
        </p:spPr>
        <p:txBody>
          <a:bodyPr vert="horz" lIns="91440" tIns="45720" rIns="91440" bIns="45720" rtlCol="0" anchor="ctr">
            <a:noAutofit/>
          </a:bodyPr>
          <a:lstStyle/>
          <a:p>
            <a:r>
              <a:rPr lang="en-US" dirty="0"/>
              <a:t>Click to edit Master title style</a:t>
            </a:r>
          </a:p>
        </p:txBody>
      </p:sp>
      <p:sp>
        <p:nvSpPr>
          <p:cNvPr id="1029" name="Text Placeholder 2">
            <a:extLst>
              <a:ext uri="{FF2B5EF4-FFF2-40B4-BE49-F238E27FC236}">
                <a16:creationId xmlns:a16="http://schemas.microsoft.com/office/drawing/2014/main" id="{1E033D76-9C55-8FED-2626-29CC880080E3}"/>
              </a:ext>
            </a:extLst>
          </p:cNvPr>
          <p:cNvSpPr>
            <a:spLocks noGrp="1"/>
          </p:cNvSpPr>
          <p:nvPr>
            <p:ph type="body" idx="1"/>
          </p:nvPr>
        </p:nvSpPr>
        <p:spPr bwMode="auto">
          <a:xfrm>
            <a:off x="1096434" y="1100138"/>
            <a:ext cx="10028767" cy="357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62D6C1E4-E6E7-E9F8-DC5D-6BF8561DE095}"/>
              </a:ext>
            </a:extLst>
          </p:cNvPr>
          <p:cNvSpPr>
            <a:spLocks noGrp="1"/>
          </p:cNvSpPr>
          <p:nvPr>
            <p:ph type="sldNum" sz="quarter" idx="4"/>
          </p:nvPr>
        </p:nvSpPr>
        <p:spPr>
          <a:xfrm>
            <a:off x="11201400" y="6170614"/>
            <a:ext cx="670984" cy="503237"/>
          </a:xfrm>
          <a:prstGeom prst="ellipse">
            <a:avLst/>
          </a:prstGeom>
          <a:ln w="19050">
            <a:solidFill>
              <a:srgbClr val="FFFFFF"/>
            </a:solidFill>
          </a:ln>
        </p:spPr>
        <p:txBody>
          <a:bodyPr vert="horz" wrap="square" lIns="9144" tIns="9144" rIns="9144" bIns="9144" numCol="1" anchor="ctr" anchorCtr="0" compatLnSpc="1">
            <a:prstTxWarp prst="textNoShape">
              <a:avLst/>
            </a:prstTxWarp>
            <a:normAutofit/>
          </a:bodyPr>
          <a:lstStyle>
            <a:lvl1pPr algn="ctr" eaLnBrk="1" hangingPunct="1">
              <a:defRPr sz="1600">
                <a:solidFill>
                  <a:srgbClr val="FFFFFF"/>
                </a:solidFill>
              </a:defRPr>
            </a:lvl1pPr>
          </a:lstStyle>
          <a:p>
            <a:pPr>
              <a:defRPr/>
            </a:pPr>
            <a:fld id="{CE0ED688-ACF3-4166-B562-98DD21834687}" type="slidenum">
              <a:rPr lang="en-US" altLang="en-US"/>
              <a:pPr>
                <a:defRPr/>
              </a:pPr>
              <a:t>‹#›</a:t>
            </a:fld>
            <a:endParaRPr lang="en-US" altLang="en-US"/>
          </a:p>
        </p:txBody>
      </p:sp>
      <p:pic>
        <p:nvPicPr>
          <p:cNvPr id="1031" name="Picture 2">
            <a:extLst>
              <a:ext uri="{FF2B5EF4-FFF2-40B4-BE49-F238E27FC236}">
                <a16:creationId xmlns:a16="http://schemas.microsoft.com/office/drawing/2014/main" id="{51011951-EF25-0AF9-272F-0ABEAA81831E}"/>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3352800" y="5943601"/>
            <a:ext cx="56896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56601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rtl="0" eaLnBrk="0" fontAlgn="base" hangingPunct="0">
        <a:spcBef>
          <a:spcPct val="0"/>
        </a:spcBef>
        <a:spcAft>
          <a:spcPct val="0"/>
        </a:spcAft>
        <a:defRPr sz="2800" kern="1200" cap="all">
          <a:solidFill>
            <a:srgbClr val="F2F2F2"/>
          </a:solidFill>
          <a:latin typeface="+mj-lt"/>
          <a:ea typeface="+mj-ea"/>
          <a:cs typeface="+mj-cs"/>
        </a:defRPr>
      </a:lvl1pPr>
      <a:lvl2pPr algn="l" rtl="0" eaLnBrk="0" fontAlgn="base" hangingPunct="0">
        <a:spcBef>
          <a:spcPct val="0"/>
        </a:spcBef>
        <a:spcAft>
          <a:spcPct val="0"/>
        </a:spcAft>
        <a:defRPr sz="2800">
          <a:solidFill>
            <a:srgbClr val="F2F2F2"/>
          </a:solidFill>
          <a:latin typeface="Franklin Gothic Medium" panose="020B0603020102020204" pitchFamily="34" charset="0"/>
        </a:defRPr>
      </a:lvl2pPr>
      <a:lvl3pPr algn="l" rtl="0" eaLnBrk="0" fontAlgn="base" hangingPunct="0">
        <a:spcBef>
          <a:spcPct val="0"/>
        </a:spcBef>
        <a:spcAft>
          <a:spcPct val="0"/>
        </a:spcAft>
        <a:defRPr sz="2800">
          <a:solidFill>
            <a:srgbClr val="F2F2F2"/>
          </a:solidFill>
          <a:latin typeface="Franklin Gothic Medium" panose="020B0603020102020204" pitchFamily="34" charset="0"/>
        </a:defRPr>
      </a:lvl3pPr>
      <a:lvl4pPr algn="l" rtl="0" eaLnBrk="0" fontAlgn="base" hangingPunct="0">
        <a:spcBef>
          <a:spcPct val="0"/>
        </a:spcBef>
        <a:spcAft>
          <a:spcPct val="0"/>
        </a:spcAft>
        <a:defRPr sz="2800">
          <a:solidFill>
            <a:srgbClr val="F2F2F2"/>
          </a:solidFill>
          <a:latin typeface="Franklin Gothic Medium" panose="020B0603020102020204" pitchFamily="34" charset="0"/>
        </a:defRPr>
      </a:lvl4pPr>
      <a:lvl5pPr algn="l" rtl="0" eaLnBrk="0" fontAlgn="base" hangingPunct="0">
        <a:spcBef>
          <a:spcPct val="0"/>
        </a:spcBef>
        <a:spcAft>
          <a:spcPct val="0"/>
        </a:spcAft>
        <a:defRPr sz="2800">
          <a:solidFill>
            <a:srgbClr val="F2F2F2"/>
          </a:solidFill>
          <a:latin typeface="Franklin Gothic Medium" panose="020B0603020102020204" pitchFamily="34" charset="0"/>
        </a:defRPr>
      </a:lvl5pPr>
      <a:lvl6pPr marL="457200" algn="l" rtl="0" fontAlgn="base">
        <a:spcBef>
          <a:spcPct val="0"/>
        </a:spcBef>
        <a:spcAft>
          <a:spcPct val="0"/>
        </a:spcAft>
        <a:defRPr sz="2800">
          <a:solidFill>
            <a:srgbClr val="F2F2F2"/>
          </a:solidFill>
          <a:latin typeface="Franklin Gothic Medium" panose="020B0603020102020204" pitchFamily="34" charset="0"/>
        </a:defRPr>
      </a:lvl6pPr>
      <a:lvl7pPr marL="914400" algn="l" rtl="0" fontAlgn="base">
        <a:spcBef>
          <a:spcPct val="0"/>
        </a:spcBef>
        <a:spcAft>
          <a:spcPct val="0"/>
        </a:spcAft>
        <a:defRPr sz="2800">
          <a:solidFill>
            <a:srgbClr val="F2F2F2"/>
          </a:solidFill>
          <a:latin typeface="Franklin Gothic Medium" panose="020B0603020102020204" pitchFamily="34" charset="0"/>
        </a:defRPr>
      </a:lvl7pPr>
      <a:lvl8pPr marL="1371600" algn="l" rtl="0" fontAlgn="base">
        <a:spcBef>
          <a:spcPct val="0"/>
        </a:spcBef>
        <a:spcAft>
          <a:spcPct val="0"/>
        </a:spcAft>
        <a:defRPr sz="2800">
          <a:solidFill>
            <a:srgbClr val="F2F2F2"/>
          </a:solidFill>
          <a:latin typeface="Franklin Gothic Medium" panose="020B0603020102020204" pitchFamily="34" charset="0"/>
        </a:defRPr>
      </a:lvl8pPr>
      <a:lvl9pPr marL="1828800" algn="l" rtl="0" fontAlgn="base">
        <a:spcBef>
          <a:spcPct val="0"/>
        </a:spcBef>
        <a:spcAft>
          <a:spcPct val="0"/>
        </a:spcAft>
        <a:defRPr sz="2800">
          <a:solidFill>
            <a:srgbClr val="F2F2F2"/>
          </a:solidFill>
          <a:latin typeface="Franklin Gothic Medium" panose="020B0603020102020204" pitchFamily="34" charset="0"/>
        </a:defRPr>
      </a:lvl9pPr>
    </p:titleStyle>
    <p:bodyStyle>
      <a:lvl1pPr marL="342900" indent="-342900" algn="l" rtl="0" eaLnBrk="0" fontAlgn="base" hangingPunct="0">
        <a:spcBef>
          <a:spcPts val="800"/>
        </a:spcBef>
        <a:spcAft>
          <a:spcPct val="0"/>
        </a:spcAft>
        <a:buFont typeface="Arial" panose="020B0604020202020204" pitchFamily="34" charset="0"/>
        <a:defRPr sz="1600" b="1" kern="1200">
          <a:solidFill>
            <a:schemeClr val="tx1"/>
          </a:solidFill>
          <a:latin typeface="+mn-lt"/>
          <a:ea typeface="+mn-ea"/>
          <a:cs typeface="+mn-cs"/>
        </a:defRPr>
      </a:lvl1pPr>
      <a:lvl2pPr marL="173038" indent="-173038" algn="l" rtl="0" eaLnBrk="0" fontAlgn="base" hangingPunct="0">
        <a:spcBef>
          <a:spcPts val="300"/>
        </a:spcBef>
        <a:spcAft>
          <a:spcPct val="0"/>
        </a:spcAft>
        <a:buClr>
          <a:schemeClr val="accent2"/>
        </a:buClr>
        <a:buFont typeface="Wingdings" panose="05000000000000000000" pitchFamily="2" charset="2"/>
        <a:buChar char="§"/>
        <a:defRPr sz="1600" kern="1200">
          <a:solidFill>
            <a:schemeClr val="tx1"/>
          </a:solidFill>
          <a:latin typeface="+mn-lt"/>
          <a:ea typeface="+mn-ea"/>
          <a:cs typeface="+mn-cs"/>
        </a:defRPr>
      </a:lvl2pPr>
      <a:lvl3pPr marL="401638" indent="-163513" algn="l" rtl="0" eaLnBrk="0" fontAlgn="base" hangingPunct="0">
        <a:spcBef>
          <a:spcPts val="300"/>
        </a:spcBef>
        <a:spcAft>
          <a:spcPct val="0"/>
        </a:spcAft>
        <a:buClr>
          <a:schemeClr val="accent2"/>
        </a:buClr>
        <a:buFont typeface="Wingdings" panose="05000000000000000000" pitchFamily="2" charset="2"/>
        <a:buChar char="§"/>
        <a:defRPr sz="1600" kern="1200">
          <a:solidFill>
            <a:schemeClr val="tx1"/>
          </a:solidFill>
          <a:latin typeface="+mn-lt"/>
          <a:ea typeface="+mn-ea"/>
          <a:cs typeface="+mn-cs"/>
        </a:defRPr>
      </a:lvl3pPr>
      <a:lvl4pPr marL="630238" indent="-163513" algn="l" rtl="0" eaLnBrk="0" fontAlgn="base" hangingPunct="0">
        <a:spcBef>
          <a:spcPts val="300"/>
        </a:spcBef>
        <a:spcAft>
          <a:spcPct val="0"/>
        </a:spcAft>
        <a:buClr>
          <a:schemeClr val="accent2"/>
        </a:buClr>
        <a:buFont typeface="Wingdings" panose="05000000000000000000" pitchFamily="2" charset="2"/>
        <a:buChar char="§"/>
        <a:defRPr sz="1600" kern="1200">
          <a:solidFill>
            <a:schemeClr val="tx1"/>
          </a:solidFill>
          <a:latin typeface="+mn-lt"/>
          <a:ea typeface="+mn-ea"/>
          <a:cs typeface="+mn-cs"/>
        </a:defRPr>
      </a:lvl4pPr>
      <a:lvl5pPr marL="858838" indent="-173038" algn="l" rtl="0" eaLnBrk="0" fontAlgn="base" hangingPunct="0">
        <a:spcBef>
          <a:spcPts val="300"/>
        </a:spcBef>
        <a:spcAft>
          <a:spcPct val="0"/>
        </a:spcAft>
        <a:buClr>
          <a:schemeClr val="accent2"/>
        </a:buClr>
        <a:buFont typeface="Wingdings" panose="05000000000000000000"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5.png"/><Relationship Id="rId2" Type="http://schemas.openxmlformats.org/officeDocument/2006/relationships/image" Target="../media/image21.jpg"/><Relationship Id="rId16"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3.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hyperlink" Target="mailto:CareForTheCaregiver@med.usc.edu"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8.png"/><Relationship Id="rId18" Type="http://schemas.openxmlformats.org/officeDocument/2006/relationships/image" Target="../media/image53.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38.png"/><Relationship Id="rId17" Type="http://schemas.openxmlformats.org/officeDocument/2006/relationships/image" Target="../media/image52.png"/><Relationship Id="rId2" Type="http://schemas.openxmlformats.org/officeDocument/2006/relationships/notesSlide" Target="../notesSlides/notesSlide16.xml"/><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36.png"/><Relationship Id="rId5" Type="http://schemas.openxmlformats.org/officeDocument/2006/relationships/image" Target="../media/image42.png"/><Relationship Id="rId15" Type="http://schemas.openxmlformats.org/officeDocument/2006/relationships/image" Target="../media/image50.png"/><Relationship Id="rId10" Type="http://schemas.openxmlformats.org/officeDocument/2006/relationships/image" Target="../media/image47.png"/><Relationship Id="rId19" Type="http://schemas.openxmlformats.org/officeDocument/2006/relationships/image" Target="../media/image54.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39.pn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39.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hyperlink" Target="https://doi.org/10.18297/jwellness/vol2/iss1/7" TargetMode="Externa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image" Target="../media/image72.svg"/><Relationship Id="rId5" Type="http://schemas.openxmlformats.org/officeDocument/2006/relationships/image" Target="../media/image71.png"/><Relationship Id="rId10" Type="http://schemas.openxmlformats.org/officeDocument/2006/relationships/image" Target="../media/image76.svg"/><Relationship Id="rId4" Type="http://schemas.openxmlformats.org/officeDocument/2006/relationships/image" Target="../media/image70.svg"/><Relationship Id="rId9" Type="http://schemas.openxmlformats.org/officeDocument/2006/relationships/image" Target="../media/image7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65ED0-9024-7167-C4E9-19F042CB96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958A4D-745A-B2C5-8D31-60F08769D521}"/>
              </a:ext>
            </a:extLst>
          </p:cNvPr>
          <p:cNvSpPr>
            <a:spLocks noGrp="1"/>
          </p:cNvSpPr>
          <p:nvPr>
            <p:ph type="title"/>
          </p:nvPr>
        </p:nvSpPr>
        <p:spPr>
          <a:xfrm>
            <a:off x="1096434" y="317864"/>
            <a:ext cx="10028767" cy="596538"/>
          </a:xfrm>
        </p:spPr>
        <p:txBody>
          <a:bodyPr/>
          <a:lstStyle/>
          <a:p>
            <a:pPr eaLnBrk="1" fontAlgn="auto" hangingPunct="1">
              <a:spcAft>
                <a:spcPts val="0"/>
              </a:spcAft>
              <a:defRPr/>
            </a:pPr>
            <a:r>
              <a:rPr lang="en-US" sz="4000" dirty="0">
                <a:solidFill>
                  <a:schemeClr val="bg1">
                    <a:lumMod val="95000"/>
                  </a:schemeClr>
                </a:solidFill>
              </a:rPr>
              <a:t>  </a:t>
            </a:r>
          </a:p>
        </p:txBody>
      </p:sp>
      <p:sp>
        <p:nvSpPr>
          <p:cNvPr id="9219" name="Content Placeholder 2">
            <a:extLst>
              <a:ext uri="{FF2B5EF4-FFF2-40B4-BE49-F238E27FC236}">
                <a16:creationId xmlns:a16="http://schemas.microsoft.com/office/drawing/2014/main" id="{B2F68593-C65C-4E64-ED6F-A3251E08424A}"/>
              </a:ext>
            </a:extLst>
          </p:cNvPr>
          <p:cNvSpPr>
            <a:spLocks noGrp="1"/>
          </p:cNvSpPr>
          <p:nvPr>
            <p:ph idx="1"/>
          </p:nvPr>
        </p:nvSpPr>
        <p:spPr>
          <a:xfrm>
            <a:off x="2346326" y="742384"/>
            <a:ext cx="7521575" cy="4515416"/>
          </a:xfrm>
        </p:spPr>
        <p:txBody>
          <a:bodyPr/>
          <a:lstStyle/>
          <a:p>
            <a:pPr algn="ctr" eaLnBrk="1" hangingPunct="1"/>
            <a:endParaRPr lang="en-US" altLang="en-US" sz="2400" b="0"/>
          </a:p>
          <a:p>
            <a:pPr algn="ctr" eaLnBrk="1" hangingPunct="1"/>
            <a:endParaRPr lang="en-US" altLang="en-US" sz="2400" b="0"/>
          </a:p>
          <a:p>
            <a:pPr eaLnBrk="1" hangingPunct="1"/>
            <a:endParaRPr lang="en-US" altLang="en-US" sz="2400"/>
          </a:p>
        </p:txBody>
      </p:sp>
      <p:sp>
        <p:nvSpPr>
          <p:cNvPr id="4" name="TextBox 3">
            <a:extLst>
              <a:ext uri="{FF2B5EF4-FFF2-40B4-BE49-F238E27FC236}">
                <a16:creationId xmlns:a16="http://schemas.microsoft.com/office/drawing/2014/main" id="{17EBF12C-4D34-DC91-BA6B-77CF9B9AE2F1}"/>
              </a:ext>
            </a:extLst>
          </p:cNvPr>
          <p:cNvSpPr txBox="1"/>
          <p:nvPr/>
        </p:nvSpPr>
        <p:spPr>
          <a:xfrm>
            <a:off x="1299927" y="1218018"/>
            <a:ext cx="9592146" cy="1323439"/>
          </a:xfrm>
          <a:prstGeom prst="rect">
            <a:avLst/>
          </a:prstGeom>
          <a:noFill/>
        </p:spPr>
        <p:txBody>
          <a:bodyPr wrap="square">
            <a:spAutoFit/>
          </a:bodyPr>
          <a:lstStyle/>
          <a:p>
            <a:pPr algn="ctr"/>
            <a:r>
              <a:rPr lang="en-US" sz="4000" b="1" i="0" dirty="0">
                <a:solidFill>
                  <a:srgbClr val="468DD5"/>
                </a:solidFill>
                <a:effectLst/>
                <a:latin typeface="Arial" panose="020B0604020202020204" pitchFamily="34" charset="0"/>
              </a:rPr>
              <a:t>Health Research Council Update:</a:t>
            </a:r>
            <a:endParaRPr lang="en-US" sz="2400" b="1" i="0" dirty="0">
              <a:solidFill>
                <a:srgbClr val="424242"/>
              </a:solidFill>
              <a:effectLst/>
              <a:latin typeface="Aptos" panose="020B0004020202020204" pitchFamily="34" charset="0"/>
            </a:endParaRPr>
          </a:p>
          <a:p>
            <a:pPr algn="ctr"/>
            <a:r>
              <a:rPr lang="en-US" sz="4000" b="1" i="0" dirty="0">
                <a:solidFill>
                  <a:srgbClr val="468DD5"/>
                </a:solidFill>
                <a:effectLst/>
                <a:latin typeface="Arial" panose="020B0604020202020204" pitchFamily="34" charset="0"/>
              </a:rPr>
              <a:t>Provider Flourishing</a:t>
            </a:r>
            <a:endParaRPr lang="en-US" sz="2400" b="1" i="0" dirty="0">
              <a:solidFill>
                <a:srgbClr val="424242"/>
              </a:solidFill>
              <a:effectLst/>
              <a:latin typeface="Aptos" panose="020B0004020202020204" pitchFamily="34" charset="0"/>
            </a:endParaRPr>
          </a:p>
        </p:txBody>
      </p:sp>
      <p:sp>
        <p:nvSpPr>
          <p:cNvPr id="6" name="TextBox 5">
            <a:extLst>
              <a:ext uri="{FF2B5EF4-FFF2-40B4-BE49-F238E27FC236}">
                <a16:creationId xmlns:a16="http://schemas.microsoft.com/office/drawing/2014/main" id="{BCC22E60-6A38-E2E7-0F2B-CB4AEFF2A278}"/>
              </a:ext>
            </a:extLst>
          </p:cNvPr>
          <p:cNvSpPr txBox="1"/>
          <p:nvPr/>
        </p:nvSpPr>
        <p:spPr>
          <a:xfrm>
            <a:off x="3051569" y="2584856"/>
            <a:ext cx="6111088" cy="738664"/>
          </a:xfrm>
          <a:prstGeom prst="rect">
            <a:avLst/>
          </a:prstGeom>
          <a:noFill/>
        </p:spPr>
        <p:txBody>
          <a:bodyPr wrap="square">
            <a:spAutoFit/>
          </a:bodyPr>
          <a:lstStyle/>
          <a:p>
            <a:pPr algn="ctr"/>
            <a:r>
              <a:rPr lang="en-US" sz="2000" b="0" i="0" dirty="0" err="1">
                <a:solidFill>
                  <a:srgbClr val="424242"/>
                </a:solidFill>
                <a:effectLst/>
                <a:latin typeface="Arial" panose="020B0604020202020204" pitchFamily="34" charset="0"/>
              </a:rPr>
              <a:t>SfHP</a:t>
            </a:r>
            <a:r>
              <a:rPr lang="en-US" sz="2000" b="0" i="0" dirty="0">
                <a:solidFill>
                  <a:srgbClr val="424242"/>
                </a:solidFill>
                <a:effectLst/>
                <a:latin typeface="Arial" panose="020B0604020202020204" pitchFamily="34" charset="0"/>
              </a:rPr>
              <a:t> Virtual Programming Series</a:t>
            </a:r>
            <a:endParaRPr lang="en-US" sz="1400" b="0" i="0" dirty="0">
              <a:solidFill>
                <a:srgbClr val="424242"/>
              </a:solidFill>
              <a:effectLst/>
              <a:latin typeface="Aptos" panose="020B0004020202020204" pitchFamily="34" charset="0"/>
            </a:endParaRPr>
          </a:p>
          <a:p>
            <a:pPr algn="ctr"/>
            <a:r>
              <a:rPr lang="en-US" sz="1100" b="0" i="1" dirty="0">
                <a:solidFill>
                  <a:srgbClr val="424242"/>
                </a:solidFill>
                <a:effectLst/>
                <a:latin typeface="Arial" panose="020B0604020202020204" pitchFamily="34" charset="0"/>
              </a:rPr>
              <a:t>hosted by the </a:t>
            </a:r>
            <a:r>
              <a:rPr lang="en-US" sz="1100" b="0" i="1" dirty="0" err="1">
                <a:solidFill>
                  <a:srgbClr val="424242"/>
                </a:solidFill>
                <a:effectLst/>
                <a:latin typeface="Arial" panose="020B0604020202020204" pitchFamily="34" charset="0"/>
              </a:rPr>
              <a:t>SfHP</a:t>
            </a:r>
            <a:r>
              <a:rPr lang="en-US" sz="1100" b="0" i="1" dirty="0">
                <a:solidFill>
                  <a:srgbClr val="424242"/>
                </a:solidFill>
                <a:effectLst/>
                <a:latin typeface="Arial" panose="020B0604020202020204" pitchFamily="34" charset="0"/>
              </a:rPr>
              <a:t> Health Research Council</a:t>
            </a:r>
            <a:endParaRPr lang="en-US" sz="1400" b="0" i="0" dirty="0">
              <a:solidFill>
                <a:srgbClr val="424242"/>
              </a:solidFill>
              <a:effectLst/>
              <a:latin typeface="Aptos" panose="020B0004020202020204" pitchFamily="34" charset="0"/>
            </a:endParaRPr>
          </a:p>
          <a:p>
            <a:pPr algn="ctr"/>
            <a:r>
              <a:rPr lang="en-US" sz="1100" b="0" i="1" dirty="0">
                <a:solidFill>
                  <a:srgbClr val="424242"/>
                </a:solidFill>
                <a:effectLst/>
                <a:latin typeface="Arial" panose="020B0604020202020204" pitchFamily="34" charset="0"/>
              </a:rPr>
              <a:t>co-sponsored by the Society of Clinical Psychology, APA Division 12</a:t>
            </a:r>
            <a:endParaRPr lang="en-US" sz="1400" b="0" i="0" dirty="0">
              <a:solidFill>
                <a:srgbClr val="424242"/>
              </a:solidFill>
              <a:effectLst/>
              <a:latin typeface="Aptos" panose="020B0004020202020204" pitchFamily="34" charset="0"/>
            </a:endParaRPr>
          </a:p>
        </p:txBody>
      </p:sp>
      <p:sp>
        <p:nvSpPr>
          <p:cNvPr id="8" name="TextBox 7">
            <a:extLst>
              <a:ext uri="{FF2B5EF4-FFF2-40B4-BE49-F238E27FC236}">
                <a16:creationId xmlns:a16="http://schemas.microsoft.com/office/drawing/2014/main" id="{B6C82024-1FA2-70DE-D24E-CD0FB858EF9F}"/>
              </a:ext>
            </a:extLst>
          </p:cNvPr>
          <p:cNvSpPr txBox="1"/>
          <p:nvPr/>
        </p:nvSpPr>
        <p:spPr>
          <a:xfrm>
            <a:off x="832918" y="3868376"/>
            <a:ext cx="10855105" cy="1815882"/>
          </a:xfrm>
          <a:prstGeom prst="rect">
            <a:avLst/>
          </a:prstGeom>
          <a:noFill/>
        </p:spPr>
        <p:txBody>
          <a:bodyPr wrap="square" numCol="3">
            <a:spAutoFit/>
          </a:bodyPr>
          <a:lstStyle/>
          <a:p>
            <a:pPr algn="l"/>
            <a:r>
              <a:rPr lang="en-US" sz="1600" b="1" i="1" dirty="0">
                <a:solidFill>
                  <a:srgbClr val="000000"/>
                </a:solidFill>
                <a:effectLst/>
                <a:latin typeface="Arial" panose="020B0604020202020204" pitchFamily="34" charset="0"/>
              </a:rPr>
              <a:t>Erin Ayala, PhD, </a:t>
            </a:r>
            <a:r>
              <a:rPr lang="en-US" sz="1600" i="0" dirty="0">
                <a:solidFill>
                  <a:srgbClr val="000000"/>
                </a:solidFill>
                <a:effectLst/>
                <a:latin typeface="Arial" panose="020B0604020202020204" pitchFamily="34" charset="0"/>
              </a:rPr>
              <a:t>Owner/Founder of </a:t>
            </a:r>
            <a:r>
              <a:rPr lang="en-US" sz="1600" i="0" dirty="0" err="1">
                <a:solidFill>
                  <a:srgbClr val="000000"/>
                </a:solidFill>
                <a:effectLst/>
                <a:latin typeface="Arial" panose="020B0604020202020204" pitchFamily="34" charset="0"/>
              </a:rPr>
              <a:t>Skadi</a:t>
            </a:r>
            <a:r>
              <a:rPr lang="en-US" sz="1600" i="0" dirty="0">
                <a:solidFill>
                  <a:srgbClr val="000000"/>
                </a:solidFill>
                <a:effectLst/>
                <a:latin typeface="Arial" panose="020B0604020202020204" pitchFamily="34" charset="0"/>
              </a:rPr>
              <a:t> Sport Psychology, PPLC</a:t>
            </a:r>
          </a:p>
          <a:p>
            <a:pPr algn="l"/>
            <a:endParaRPr lang="en-US" sz="1600" i="0" dirty="0">
              <a:solidFill>
                <a:srgbClr val="424242"/>
              </a:solidFill>
              <a:effectLst/>
              <a:latin typeface="Aptos" panose="020B0004020202020204" pitchFamily="34" charset="0"/>
            </a:endParaRPr>
          </a:p>
          <a:p>
            <a:pPr algn="l"/>
            <a:r>
              <a:rPr lang="en-US" sz="1600" b="1" i="1" dirty="0">
                <a:solidFill>
                  <a:srgbClr val="000000"/>
                </a:solidFill>
                <a:effectLst/>
                <a:latin typeface="Arial" panose="020B0604020202020204" pitchFamily="34" charset="0"/>
              </a:rPr>
              <a:t>Amanda Almond, PhD, </a:t>
            </a:r>
            <a:r>
              <a:rPr lang="en-US" sz="1600" i="0" dirty="0">
                <a:solidFill>
                  <a:srgbClr val="000000"/>
                </a:solidFill>
                <a:effectLst/>
                <a:latin typeface="Arial" panose="020B0604020202020204" pitchFamily="34" charset="0"/>
              </a:rPr>
              <a:t>Associate Professor, CUNY-New York City College of Technology</a:t>
            </a:r>
          </a:p>
          <a:p>
            <a:pPr algn="l"/>
            <a:endParaRPr lang="en-US" sz="1600" i="0" dirty="0">
              <a:solidFill>
                <a:srgbClr val="000000"/>
              </a:solidFill>
              <a:effectLst/>
              <a:latin typeface="Arial" panose="020B0604020202020204" pitchFamily="34" charset="0"/>
            </a:endParaRPr>
          </a:p>
          <a:p>
            <a:pPr algn="l"/>
            <a:endParaRPr lang="en-US" sz="1600" i="0" dirty="0">
              <a:solidFill>
                <a:srgbClr val="424242"/>
              </a:solidFill>
              <a:effectLst/>
              <a:latin typeface="Aptos" panose="020B0004020202020204" pitchFamily="34" charset="0"/>
            </a:endParaRPr>
          </a:p>
          <a:p>
            <a:pPr algn="ctr"/>
            <a:r>
              <a:rPr lang="en-US" sz="1600" b="1" i="1" dirty="0" err="1">
                <a:solidFill>
                  <a:srgbClr val="000000"/>
                </a:solidFill>
                <a:effectLst/>
                <a:latin typeface="Arial" panose="020B0604020202020204" pitchFamily="34" charset="0"/>
              </a:rPr>
              <a:t>Doerte</a:t>
            </a:r>
            <a:r>
              <a:rPr lang="en-US" sz="1600" b="1" i="1" dirty="0">
                <a:solidFill>
                  <a:srgbClr val="000000"/>
                </a:solidFill>
                <a:effectLst/>
                <a:latin typeface="Arial" panose="020B0604020202020204" pitchFamily="34" charset="0"/>
              </a:rPr>
              <a:t> U. </a:t>
            </a:r>
            <a:r>
              <a:rPr lang="en-US" sz="1600" b="1" i="1" dirty="0" err="1">
                <a:solidFill>
                  <a:srgbClr val="000000"/>
                </a:solidFill>
                <a:effectLst/>
                <a:latin typeface="Arial" panose="020B0604020202020204" pitchFamily="34" charset="0"/>
              </a:rPr>
              <a:t>Junghaenel</a:t>
            </a:r>
            <a:r>
              <a:rPr lang="en-US" sz="1600" b="1" i="1" dirty="0">
                <a:solidFill>
                  <a:srgbClr val="000000"/>
                </a:solidFill>
                <a:effectLst/>
                <a:latin typeface="Arial" panose="020B0604020202020204" pitchFamily="34" charset="0"/>
              </a:rPr>
              <a:t>, PhD, </a:t>
            </a:r>
            <a:r>
              <a:rPr lang="en-US" sz="1600" i="0" dirty="0">
                <a:solidFill>
                  <a:srgbClr val="000000"/>
                </a:solidFill>
                <a:effectLst/>
                <a:latin typeface="Arial" panose="020B0604020202020204" pitchFamily="34" charset="0"/>
              </a:rPr>
              <a:t>Research Associate Professor, University of Southern</a:t>
            </a:r>
            <a:endParaRPr lang="en-US" sz="1600" i="0" dirty="0">
              <a:solidFill>
                <a:srgbClr val="424242"/>
              </a:solidFill>
              <a:effectLst/>
              <a:latin typeface="Aptos" panose="020B0004020202020204" pitchFamily="34" charset="0"/>
            </a:endParaRPr>
          </a:p>
          <a:p>
            <a:pPr algn="ctr"/>
            <a:r>
              <a:rPr lang="en-US" sz="1600" i="0" dirty="0">
                <a:solidFill>
                  <a:srgbClr val="000000"/>
                </a:solidFill>
                <a:effectLst/>
                <a:latin typeface="Arial" panose="020B0604020202020204" pitchFamily="34" charset="0"/>
              </a:rPr>
              <a:t>California</a:t>
            </a:r>
          </a:p>
          <a:p>
            <a:pPr algn="l"/>
            <a:endParaRPr lang="en-US" sz="1600" dirty="0">
              <a:solidFill>
                <a:srgbClr val="000000"/>
              </a:solidFill>
              <a:latin typeface="Arial" panose="020B0604020202020204" pitchFamily="34" charset="0"/>
            </a:endParaRPr>
          </a:p>
          <a:p>
            <a:pPr algn="l"/>
            <a:endParaRPr lang="en-US" sz="1600" i="0" dirty="0">
              <a:solidFill>
                <a:srgbClr val="424242"/>
              </a:solidFill>
              <a:effectLst/>
              <a:latin typeface="Aptos" panose="020B0004020202020204" pitchFamily="34" charset="0"/>
            </a:endParaRPr>
          </a:p>
          <a:p>
            <a:pPr algn="l"/>
            <a:r>
              <a:rPr lang="en-US" sz="1600" b="1" i="1" dirty="0">
                <a:solidFill>
                  <a:srgbClr val="000000"/>
                </a:solidFill>
                <a:effectLst/>
                <a:latin typeface="Arial" panose="020B0604020202020204" pitchFamily="34" charset="0"/>
              </a:rPr>
              <a:t>Lynne </a:t>
            </a:r>
            <a:r>
              <a:rPr lang="en-US" sz="1600" b="1" i="1" dirty="0" err="1">
                <a:solidFill>
                  <a:srgbClr val="000000"/>
                </a:solidFill>
                <a:effectLst/>
                <a:latin typeface="Arial" panose="020B0604020202020204" pitchFamily="34" charset="0"/>
              </a:rPr>
              <a:t>Havsy</a:t>
            </a:r>
            <a:r>
              <a:rPr lang="en-US" sz="1600" b="1" i="1" dirty="0">
                <a:solidFill>
                  <a:srgbClr val="000000"/>
                </a:solidFill>
                <a:effectLst/>
                <a:latin typeface="Arial" panose="020B0604020202020204" pitchFamily="34" charset="0"/>
              </a:rPr>
              <a:t>, PhD, </a:t>
            </a:r>
            <a:r>
              <a:rPr lang="en-US" sz="1600" i="0" dirty="0">
                <a:solidFill>
                  <a:srgbClr val="000000"/>
                </a:solidFill>
                <a:effectLst/>
                <a:latin typeface="Arial" panose="020B0604020202020204" pitchFamily="34" charset="0"/>
              </a:rPr>
              <a:t>Behavioral Health Faculty, St. Luke’s University Health Network</a:t>
            </a:r>
          </a:p>
          <a:p>
            <a:pPr algn="l"/>
            <a:endParaRPr lang="en-US" sz="1600" i="0" dirty="0">
              <a:solidFill>
                <a:srgbClr val="424242"/>
              </a:solidFill>
              <a:effectLst/>
              <a:latin typeface="Aptos" panose="020B0004020202020204" pitchFamily="34" charset="0"/>
            </a:endParaRPr>
          </a:p>
          <a:p>
            <a:pPr algn="l"/>
            <a:r>
              <a:rPr lang="en-US" sz="1600" b="1" i="1" dirty="0">
                <a:solidFill>
                  <a:srgbClr val="000000"/>
                </a:solidFill>
                <a:effectLst/>
                <a:latin typeface="Arial" panose="020B0604020202020204" pitchFamily="34" charset="0"/>
              </a:rPr>
              <a:t>Alex Murray, PhD, </a:t>
            </a:r>
            <a:r>
              <a:rPr lang="en-US" sz="1600" i="0" dirty="0">
                <a:solidFill>
                  <a:srgbClr val="000000"/>
                </a:solidFill>
                <a:effectLst/>
                <a:latin typeface="Arial" panose="020B0604020202020204" pitchFamily="34" charset="0"/>
              </a:rPr>
              <a:t>Clinical Health Psychologist,  Cleveland Clinic</a:t>
            </a:r>
            <a:endParaRPr lang="en-US" sz="1600" i="0" dirty="0">
              <a:solidFill>
                <a:srgbClr val="424242"/>
              </a:solidFill>
              <a:effectLst/>
              <a:latin typeface="Aptos" panose="020B0004020202020204" pitchFamily="34" charset="0"/>
            </a:endParaRPr>
          </a:p>
        </p:txBody>
      </p:sp>
      <p:sp>
        <p:nvSpPr>
          <p:cNvPr id="10" name="TextBox 9">
            <a:extLst>
              <a:ext uri="{FF2B5EF4-FFF2-40B4-BE49-F238E27FC236}">
                <a16:creationId xmlns:a16="http://schemas.microsoft.com/office/drawing/2014/main" id="{1C212565-94B9-73C9-2445-AB1411D7BA94}"/>
              </a:ext>
            </a:extLst>
          </p:cNvPr>
          <p:cNvSpPr txBox="1"/>
          <p:nvPr/>
        </p:nvSpPr>
        <p:spPr>
          <a:xfrm>
            <a:off x="3051569" y="3484476"/>
            <a:ext cx="6111088" cy="369332"/>
          </a:xfrm>
          <a:prstGeom prst="rect">
            <a:avLst/>
          </a:prstGeom>
          <a:noFill/>
        </p:spPr>
        <p:txBody>
          <a:bodyPr wrap="square">
            <a:spAutoFit/>
          </a:bodyPr>
          <a:lstStyle/>
          <a:p>
            <a:pPr algn="ctr"/>
            <a:r>
              <a:rPr lang="en-US" sz="1800" b="1" i="1" dirty="0">
                <a:solidFill>
                  <a:srgbClr val="000000"/>
                </a:solidFill>
                <a:effectLst/>
                <a:latin typeface="Arial" panose="020B0604020202020204" pitchFamily="34" charset="0"/>
              </a:rPr>
              <a:t>Speakers:</a:t>
            </a:r>
            <a:endParaRPr lang="en-US" sz="1800" b="1" i="1" dirty="0">
              <a:solidFill>
                <a:srgbClr val="424242"/>
              </a:solidFill>
              <a:effectLst/>
              <a:latin typeface="Aptos" panose="020B0004020202020204" pitchFamily="34" charset="0"/>
            </a:endParaRPr>
          </a:p>
        </p:txBody>
      </p:sp>
    </p:spTree>
    <p:extLst>
      <p:ext uri="{BB962C8B-B14F-4D97-AF65-F5344CB8AC3E}">
        <p14:creationId xmlns:p14="http://schemas.microsoft.com/office/powerpoint/2010/main" val="23560162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9A051-CC7C-232F-CB82-B7FAF3E400E1}"/>
              </a:ext>
            </a:extLst>
          </p:cNvPr>
          <p:cNvSpPr>
            <a:spLocks noGrp="1"/>
          </p:cNvSpPr>
          <p:nvPr>
            <p:ph type="title"/>
          </p:nvPr>
        </p:nvSpPr>
        <p:spPr/>
        <p:txBody>
          <a:bodyPr/>
          <a:lstStyle/>
          <a:p>
            <a:r>
              <a:rPr lang="en-US" dirty="0"/>
              <a:t>Workplace</a:t>
            </a:r>
          </a:p>
        </p:txBody>
      </p:sp>
      <p:sp>
        <p:nvSpPr>
          <p:cNvPr id="3" name="Content Placeholder 2">
            <a:extLst>
              <a:ext uri="{FF2B5EF4-FFF2-40B4-BE49-F238E27FC236}">
                <a16:creationId xmlns:a16="http://schemas.microsoft.com/office/drawing/2014/main" id="{CBA7A383-5A94-0A05-BFE7-74A511BB4A67}"/>
              </a:ext>
            </a:extLst>
          </p:cNvPr>
          <p:cNvSpPr>
            <a:spLocks noGrp="1"/>
          </p:cNvSpPr>
          <p:nvPr>
            <p:ph idx="1"/>
          </p:nvPr>
        </p:nvSpPr>
        <p:spPr/>
        <p:txBody>
          <a:bodyPr>
            <a:normAutofit/>
          </a:bodyPr>
          <a:lstStyle/>
          <a:p>
            <a:pPr algn="l"/>
            <a:r>
              <a:rPr lang="en-US" sz="1350" b="0" dirty="0">
                <a:solidFill>
                  <a:srgbClr val="282828"/>
                </a:solidFill>
                <a:latin typeface="TiemposText-Regular"/>
              </a:rPr>
              <a:t>	</a:t>
            </a:r>
            <a:r>
              <a:rPr lang="en-US" sz="2800" b="0" dirty="0">
                <a:solidFill>
                  <a:srgbClr val="282828"/>
                </a:solidFill>
                <a:latin typeface="TiemposText-Regular"/>
              </a:rPr>
              <a:t>A 2024 Gallup survey indicates that the percentage of employees who strongly agree that their organization cares about their overall well-being has plunged from 49% in 2020 to 21% in 2024.</a:t>
            </a:r>
          </a:p>
          <a:p>
            <a:pPr algn="l"/>
            <a:r>
              <a:rPr lang="en-US" sz="2800" b="0" dirty="0">
                <a:solidFill>
                  <a:srgbClr val="282828"/>
                </a:solidFill>
                <a:latin typeface="TiemposText-Regular"/>
              </a:rPr>
              <a:t>	</a:t>
            </a:r>
          </a:p>
          <a:p>
            <a:pPr algn="l"/>
            <a:r>
              <a:rPr lang="en-US" sz="2800" b="0" dirty="0">
                <a:solidFill>
                  <a:srgbClr val="282828"/>
                </a:solidFill>
                <a:latin typeface="TiemposText-Regular"/>
              </a:rPr>
              <a:t>	A previous survey found that improving well-being and culture rated much higher than increasing compensation among the things “quiet quitters” would like to change about their work.</a:t>
            </a:r>
          </a:p>
        </p:txBody>
      </p:sp>
    </p:spTree>
    <p:extLst>
      <p:ext uri="{BB962C8B-B14F-4D97-AF65-F5344CB8AC3E}">
        <p14:creationId xmlns:p14="http://schemas.microsoft.com/office/powerpoint/2010/main" val="1197627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AD6EF-AB33-7E3F-13C8-6F2434B581A1}"/>
              </a:ext>
            </a:extLst>
          </p:cNvPr>
          <p:cNvSpPr>
            <a:spLocks noGrp="1"/>
          </p:cNvSpPr>
          <p:nvPr>
            <p:ph type="title"/>
          </p:nvPr>
        </p:nvSpPr>
        <p:spPr/>
        <p:txBody>
          <a:bodyPr/>
          <a:lstStyle/>
          <a:p>
            <a:r>
              <a:rPr lang="en-US" dirty="0"/>
              <a:t>“Presentism” </a:t>
            </a:r>
            <a:br>
              <a:rPr lang="en-US" dirty="0"/>
            </a:br>
            <a:r>
              <a:rPr lang="en-US" dirty="0"/>
              <a:t>diminished performance at work due to disease or lack of engagement is single largest cause of workplace productivity loss</a:t>
            </a:r>
            <a:br>
              <a:rPr lang="en-US" dirty="0"/>
            </a:br>
            <a:endParaRPr lang="en-US" dirty="0"/>
          </a:p>
        </p:txBody>
      </p:sp>
    </p:spTree>
    <p:extLst>
      <p:ext uri="{BB962C8B-B14F-4D97-AF65-F5344CB8AC3E}">
        <p14:creationId xmlns:p14="http://schemas.microsoft.com/office/powerpoint/2010/main" val="2173254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CD5B8-5607-D4FA-BDC2-C389506C9DEA}"/>
              </a:ext>
            </a:extLst>
          </p:cNvPr>
          <p:cNvSpPr>
            <a:spLocks noGrp="1"/>
          </p:cNvSpPr>
          <p:nvPr>
            <p:ph type="title"/>
          </p:nvPr>
        </p:nvSpPr>
        <p:spPr>
          <a:xfrm>
            <a:off x="2346960" y="365760"/>
            <a:ext cx="7520940" cy="548640"/>
          </a:xfrm>
        </p:spPr>
        <p:txBody>
          <a:bodyPr anchor="ctr">
            <a:normAutofit/>
          </a:bodyPr>
          <a:lstStyle/>
          <a:p>
            <a:r>
              <a:rPr lang="en-US" dirty="0"/>
              <a:t>Factors Affecting Flourishing</a:t>
            </a:r>
          </a:p>
        </p:txBody>
      </p:sp>
      <p:graphicFrame>
        <p:nvGraphicFramePr>
          <p:cNvPr id="5" name="Content Placeholder 2">
            <a:extLst>
              <a:ext uri="{FF2B5EF4-FFF2-40B4-BE49-F238E27FC236}">
                <a16:creationId xmlns:a16="http://schemas.microsoft.com/office/drawing/2014/main" id="{42BEC585-B975-0433-7DC4-AA9349A334E2}"/>
              </a:ext>
            </a:extLst>
          </p:cNvPr>
          <p:cNvGraphicFramePr>
            <a:graphicFrameLocks noGrp="1"/>
          </p:cNvGraphicFramePr>
          <p:nvPr>
            <p:ph idx="1"/>
          </p:nvPr>
        </p:nvGraphicFramePr>
        <p:xfrm>
          <a:off x="2346960" y="1100629"/>
          <a:ext cx="7520940" cy="3579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71987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83FAE0-5CA2-37EE-BA36-749AA2D6BD9B}"/>
              </a:ext>
            </a:extLst>
          </p:cNvPr>
          <p:cNvSpPr>
            <a:spLocks noGrp="1"/>
          </p:cNvSpPr>
          <p:nvPr>
            <p:ph sz="half" idx="1"/>
          </p:nvPr>
        </p:nvSpPr>
        <p:spPr>
          <a:xfrm>
            <a:off x="2346960" y="1097280"/>
            <a:ext cx="4053840" cy="4770120"/>
          </a:xfrm>
        </p:spPr>
        <p:txBody>
          <a:bodyPr wrap="square" anchor="t">
            <a:normAutofit lnSpcReduction="10000"/>
          </a:bodyPr>
          <a:lstStyle/>
          <a:p>
            <a:pPr>
              <a:lnSpc>
                <a:spcPct val="90000"/>
              </a:lnSpc>
            </a:pPr>
            <a:r>
              <a:rPr lang="en-US" sz="2400" dirty="0"/>
              <a:t>Mid-late </a:t>
            </a:r>
            <a:r>
              <a:rPr lang="en-US" sz="2400" dirty="0" err="1"/>
              <a:t>2000’s</a:t>
            </a:r>
            <a:r>
              <a:rPr lang="en-US" sz="2400" dirty="0"/>
              <a:t> </a:t>
            </a:r>
          </a:p>
          <a:p>
            <a:pPr lvl="2">
              <a:lnSpc>
                <a:spcPct val="90000"/>
              </a:lnSpc>
              <a:buClr>
                <a:srgbClr val="F38553"/>
              </a:buClr>
            </a:pPr>
            <a:r>
              <a:rPr lang="en-US" b="0" dirty="0"/>
              <a:t>Movement to bring attention to well-being in medical education and medicine</a:t>
            </a:r>
          </a:p>
          <a:p>
            <a:pPr>
              <a:lnSpc>
                <a:spcPct val="90000"/>
              </a:lnSpc>
            </a:pPr>
            <a:r>
              <a:rPr lang="en-US" sz="2400" dirty="0"/>
              <a:t>2017 ACGME added well-being to program requirements</a:t>
            </a:r>
          </a:p>
          <a:p>
            <a:pPr marL="115888" lvl="1" indent="-285750">
              <a:lnSpc>
                <a:spcPct val="90000"/>
              </a:lnSpc>
              <a:buClr>
                <a:srgbClr val="F38553"/>
              </a:buClr>
            </a:pPr>
            <a:r>
              <a:rPr lang="en-US" sz="2000" dirty="0"/>
              <a:t>Well-being focus on the individual </a:t>
            </a:r>
          </a:p>
          <a:p>
            <a:pPr marL="115888" lvl="1" indent="-285750">
              <a:lnSpc>
                <a:spcPct val="90000"/>
              </a:lnSpc>
              <a:buClr>
                <a:srgbClr val="F38553"/>
              </a:buClr>
            </a:pPr>
            <a:r>
              <a:rPr lang="en-US" sz="2000" dirty="0"/>
              <a:t>Focus mostly on learners</a:t>
            </a:r>
          </a:p>
          <a:p>
            <a:pPr marL="115888" lvl="1" indent="-285750">
              <a:lnSpc>
                <a:spcPct val="90000"/>
              </a:lnSpc>
              <a:buClr>
                <a:srgbClr val="F38553"/>
              </a:buClr>
            </a:pPr>
            <a:r>
              <a:rPr lang="en-US" sz="2000" dirty="0"/>
              <a:t>Centers around the well-being industry</a:t>
            </a:r>
          </a:p>
          <a:p>
            <a:pPr marL="0" indent="0">
              <a:lnSpc>
                <a:spcPct val="90000"/>
              </a:lnSpc>
              <a:buClr>
                <a:srgbClr val="F38553"/>
              </a:buClr>
            </a:pPr>
            <a:r>
              <a:rPr lang="en-US" sz="2400" dirty="0"/>
              <a:t>2020</a:t>
            </a:r>
            <a:endParaRPr lang="en-US" sz="2400" b="0" dirty="0"/>
          </a:p>
          <a:p>
            <a:pPr>
              <a:lnSpc>
                <a:spcPct val="90000"/>
              </a:lnSpc>
              <a:buClr>
                <a:srgbClr val="F38553"/>
              </a:buClr>
              <a:buFont typeface="Wingdings" panose="05000000000000000000" pitchFamily="2" charset="2"/>
              <a:buChar char="§"/>
            </a:pPr>
            <a:r>
              <a:rPr lang="en-US" sz="2000" b="0" dirty="0"/>
              <a:t>COVID brought focus to burnout in healthcare</a:t>
            </a:r>
          </a:p>
          <a:p>
            <a:pPr>
              <a:lnSpc>
                <a:spcPct val="90000"/>
              </a:lnSpc>
            </a:pPr>
            <a:endParaRPr lang="en-US" sz="1500" dirty="0"/>
          </a:p>
        </p:txBody>
      </p:sp>
      <p:pic>
        <p:nvPicPr>
          <p:cNvPr id="4" name="Picture 3">
            <a:extLst>
              <a:ext uri="{FF2B5EF4-FFF2-40B4-BE49-F238E27FC236}">
                <a16:creationId xmlns:a16="http://schemas.microsoft.com/office/drawing/2014/main" id="{383D8F06-1074-1326-6DE5-5C2D3EF60A6C}"/>
              </a:ext>
            </a:extLst>
          </p:cNvPr>
          <p:cNvPicPr>
            <a:picLocks noChangeAspect="1"/>
          </p:cNvPicPr>
          <p:nvPr/>
        </p:nvPicPr>
        <p:blipFill>
          <a:blip r:embed="rId3"/>
          <a:srcRect l="23754" r="27520" b="-1"/>
          <a:stretch/>
        </p:blipFill>
        <p:spPr>
          <a:xfrm>
            <a:off x="6934200" y="1097280"/>
            <a:ext cx="3200400" cy="3712464"/>
          </a:xfrm>
          <a:prstGeom prst="rect">
            <a:avLst/>
          </a:prstGeom>
          <a:noFill/>
        </p:spPr>
      </p:pic>
      <p:sp>
        <p:nvSpPr>
          <p:cNvPr id="2" name="Title 1">
            <a:extLst>
              <a:ext uri="{FF2B5EF4-FFF2-40B4-BE49-F238E27FC236}">
                <a16:creationId xmlns:a16="http://schemas.microsoft.com/office/drawing/2014/main" id="{0175D592-DAC1-E8B9-BE39-C417132A0941}"/>
              </a:ext>
            </a:extLst>
          </p:cNvPr>
          <p:cNvSpPr>
            <a:spLocks noGrp="1"/>
          </p:cNvSpPr>
          <p:nvPr>
            <p:ph type="title"/>
          </p:nvPr>
        </p:nvSpPr>
        <p:spPr>
          <a:xfrm>
            <a:off x="2346326" y="365126"/>
            <a:ext cx="7521575" cy="549275"/>
          </a:xfrm>
        </p:spPr>
        <p:txBody>
          <a:bodyPr anchor="ctr">
            <a:normAutofit/>
          </a:bodyPr>
          <a:lstStyle/>
          <a:p>
            <a:r>
              <a:rPr lang="en-US" dirty="0"/>
              <a:t>Well-Being in Medicine</a:t>
            </a:r>
          </a:p>
        </p:txBody>
      </p:sp>
    </p:spTree>
    <p:extLst>
      <p:ext uri="{BB962C8B-B14F-4D97-AF65-F5344CB8AC3E}">
        <p14:creationId xmlns:p14="http://schemas.microsoft.com/office/powerpoint/2010/main" val="3011915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B5A4A6E5-94C1-4EA9-0577-6A9BB16FB7F7}"/>
              </a:ext>
            </a:extLst>
          </p:cNvPr>
          <p:cNvSpPr/>
          <p:nvPr/>
        </p:nvSpPr>
        <p:spPr>
          <a:xfrm>
            <a:off x="1752601" y="1038554"/>
            <a:ext cx="7882759" cy="4430111"/>
          </a:xfrm>
          <a:prstGeom prst="wedgeRoundRectCallout">
            <a:avLst/>
          </a:prstGeom>
          <a:solidFill>
            <a:schemeClr val="accent6">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85800">
              <a:spcBef>
                <a:spcPts val="750"/>
              </a:spcBef>
              <a:buSzPct val="80000"/>
              <a:defRPr/>
            </a:pPr>
            <a:r>
              <a:rPr lang="en-US" sz="4050" spc="38" dirty="0">
                <a:solidFill>
                  <a:srgbClr val="000000">
                    <a:lumMod val="85000"/>
                    <a:lumOff val="15000"/>
                  </a:srgbClr>
                </a:solidFill>
                <a:latin typeface="Bembo"/>
                <a:ea typeface="Batang" panose="02030600000101010101" pitchFamily="18" charset="-127"/>
              </a:rPr>
              <a:t>When thinking about personal well-being, how much of it is the responsibility of our employers and how much of it is our individual responsibility?</a:t>
            </a:r>
          </a:p>
        </p:txBody>
      </p:sp>
    </p:spTree>
    <p:extLst>
      <p:ext uri="{BB962C8B-B14F-4D97-AF65-F5344CB8AC3E}">
        <p14:creationId xmlns:p14="http://schemas.microsoft.com/office/powerpoint/2010/main" val="2730435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9A051-CC7C-232F-CB82-B7FAF3E400E1}"/>
              </a:ext>
            </a:extLst>
          </p:cNvPr>
          <p:cNvSpPr>
            <a:spLocks noGrp="1"/>
          </p:cNvSpPr>
          <p:nvPr>
            <p:ph type="title"/>
          </p:nvPr>
        </p:nvSpPr>
        <p:spPr/>
        <p:txBody>
          <a:bodyPr/>
          <a:lstStyle/>
          <a:p>
            <a:r>
              <a:rPr lang="en-US" dirty="0"/>
              <a:t>Three Domains that Affect Flourishing</a:t>
            </a:r>
          </a:p>
        </p:txBody>
      </p:sp>
      <p:sp>
        <p:nvSpPr>
          <p:cNvPr id="3" name="Content Placeholder 2">
            <a:extLst>
              <a:ext uri="{FF2B5EF4-FFF2-40B4-BE49-F238E27FC236}">
                <a16:creationId xmlns:a16="http://schemas.microsoft.com/office/drawing/2014/main" id="{CBA7A383-5A94-0A05-BFE7-74A511BB4A67}"/>
              </a:ext>
            </a:extLst>
          </p:cNvPr>
          <p:cNvSpPr>
            <a:spLocks noGrp="1"/>
          </p:cNvSpPr>
          <p:nvPr>
            <p:ph idx="1"/>
          </p:nvPr>
        </p:nvSpPr>
        <p:spPr>
          <a:xfrm>
            <a:off x="2019300" y="1295400"/>
            <a:ext cx="8153400" cy="3579812"/>
          </a:xfrm>
        </p:spPr>
        <p:txBody>
          <a:bodyPr>
            <a:normAutofit/>
          </a:bodyPr>
          <a:lstStyle/>
          <a:p>
            <a:pPr marL="0" lvl="1" indent="0">
              <a:buNone/>
            </a:pPr>
            <a:r>
              <a:rPr lang="en-US" sz="3200" b="1" dirty="0">
                <a:solidFill>
                  <a:srgbClr val="282828"/>
                </a:solidFill>
                <a:latin typeface="TiemposText-Regular"/>
              </a:rPr>
              <a:t>Systems level </a:t>
            </a:r>
          </a:p>
          <a:p>
            <a:pPr lvl="2"/>
            <a:r>
              <a:rPr lang="en-US" sz="2800" dirty="0">
                <a:solidFill>
                  <a:srgbClr val="282828"/>
                </a:solidFill>
                <a:latin typeface="TiemposText-Regular"/>
              </a:rPr>
              <a:t> Job-specific resources and demands</a:t>
            </a:r>
          </a:p>
          <a:p>
            <a:pPr marL="0" lvl="1" indent="0">
              <a:buNone/>
            </a:pPr>
            <a:r>
              <a:rPr lang="en-US" sz="3200" b="1" dirty="0">
                <a:solidFill>
                  <a:srgbClr val="282828"/>
                </a:solidFill>
                <a:latin typeface="TiemposText-Regular"/>
              </a:rPr>
              <a:t>Team level </a:t>
            </a:r>
          </a:p>
          <a:p>
            <a:pPr lvl="2"/>
            <a:r>
              <a:rPr lang="en-US" sz="3200" dirty="0">
                <a:solidFill>
                  <a:srgbClr val="282828"/>
                </a:solidFill>
                <a:latin typeface="TiemposText-Regular"/>
              </a:rPr>
              <a:t> </a:t>
            </a:r>
            <a:r>
              <a:rPr lang="en-US" sz="2800" dirty="0">
                <a:solidFill>
                  <a:srgbClr val="282828"/>
                </a:solidFill>
                <a:latin typeface="TiemposText-Regular"/>
              </a:rPr>
              <a:t>Interactions among team members and colleagues</a:t>
            </a:r>
          </a:p>
          <a:p>
            <a:pPr marL="0" lvl="1" indent="0">
              <a:buNone/>
            </a:pPr>
            <a:r>
              <a:rPr lang="en-US" sz="3200" b="1" dirty="0">
                <a:solidFill>
                  <a:srgbClr val="282828"/>
                </a:solidFill>
                <a:latin typeface="TiemposText-Regular"/>
              </a:rPr>
              <a:t>Individual</a:t>
            </a:r>
          </a:p>
          <a:p>
            <a:pPr lvl="2"/>
            <a:r>
              <a:rPr lang="en-US" sz="2800" dirty="0">
                <a:solidFill>
                  <a:srgbClr val="282828"/>
                </a:solidFill>
                <a:latin typeface="TiemposText-Regular"/>
              </a:rPr>
              <a:t>Finding meaning in work (school), self, and life in general</a:t>
            </a:r>
          </a:p>
          <a:p>
            <a:pPr lvl="2"/>
            <a:endParaRPr lang="en-US" sz="3200" dirty="0">
              <a:solidFill>
                <a:srgbClr val="282828"/>
              </a:solidFill>
              <a:latin typeface="TiemposText-Regular"/>
            </a:endParaRPr>
          </a:p>
        </p:txBody>
      </p:sp>
    </p:spTree>
    <p:extLst>
      <p:ext uri="{BB962C8B-B14F-4D97-AF65-F5344CB8AC3E}">
        <p14:creationId xmlns:p14="http://schemas.microsoft.com/office/powerpoint/2010/main" val="4202044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9A051-CC7C-232F-CB82-B7FAF3E400E1}"/>
              </a:ext>
            </a:extLst>
          </p:cNvPr>
          <p:cNvSpPr>
            <a:spLocks noGrp="1"/>
          </p:cNvSpPr>
          <p:nvPr>
            <p:ph type="title"/>
          </p:nvPr>
        </p:nvSpPr>
        <p:spPr/>
        <p:txBody>
          <a:bodyPr/>
          <a:lstStyle/>
          <a:p>
            <a:r>
              <a:rPr lang="en-US" dirty="0"/>
              <a:t>Three Areas that Affect Flourishing</a:t>
            </a:r>
          </a:p>
        </p:txBody>
      </p:sp>
      <p:sp>
        <p:nvSpPr>
          <p:cNvPr id="3" name="Content Placeholder 2">
            <a:extLst>
              <a:ext uri="{FF2B5EF4-FFF2-40B4-BE49-F238E27FC236}">
                <a16:creationId xmlns:a16="http://schemas.microsoft.com/office/drawing/2014/main" id="{CBA7A383-5A94-0A05-BFE7-74A511BB4A67}"/>
              </a:ext>
            </a:extLst>
          </p:cNvPr>
          <p:cNvSpPr>
            <a:spLocks noGrp="1"/>
          </p:cNvSpPr>
          <p:nvPr>
            <p:ph idx="1"/>
          </p:nvPr>
        </p:nvSpPr>
        <p:spPr>
          <a:xfrm>
            <a:off x="2019300" y="1295400"/>
            <a:ext cx="8153400" cy="3579812"/>
          </a:xfrm>
        </p:spPr>
        <p:txBody>
          <a:bodyPr>
            <a:normAutofit/>
          </a:bodyPr>
          <a:lstStyle/>
          <a:p>
            <a:pPr marL="0" lvl="1" indent="0">
              <a:buNone/>
            </a:pPr>
            <a:r>
              <a:rPr lang="en-US" sz="3200" b="1" dirty="0">
                <a:solidFill>
                  <a:srgbClr val="282828"/>
                </a:solidFill>
                <a:latin typeface="TiemposText-Regular"/>
              </a:rPr>
              <a:t>Self</a:t>
            </a:r>
          </a:p>
          <a:p>
            <a:pPr lvl="2"/>
            <a:r>
              <a:rPr lang="en-US" sz="2800" dirty="0">
                <a:solidFill>
                  <a:srgbClr val="282828"/>
                </a:solidFill>
                <a:latin typeface="TiemposText-Regular"/>
              </a:rPr>
              <a:t>Self-esteem, satisfaction with the self</a:t>
            </a:r>
          </a:p>
          <a:p>
            <a:pPr marL="0" lvl="1" indent="0">
              <a:buNone/>
            </a:pPr>
            <a:r>
              <a:rPr lang="en-US" sz="3200" b="1" dirty="0">
                <a:solidFill>
                  <a:srgbClr val="282828"/>
                </a:solidFill>
                <a:latin typeface="TiemposText-Regular"/>
              </a:rPr>
              <a:t>School/Work</a:t>
            </a:r>
          </a:p>
          <a:p>
            <a:pPr lvl="2"/>
            <a:r>
              <a:rPr lang="en-US" sz="3200" dirty="0">
                <a:solidFill>
                  <a:srgbClr val="282828"/>
                </a:solidFill>
                <a:latin typeface="TiemposText-Regular"/>
              </a:rPr>
              <a:t>Engagement and meaning at work</a:t>
            </a:r>
            <a:endParaRPr lang="en-US" sz="2800" dirty="0">
              <a:solidFill>
                <a:srgbClr val="282828"/>
              </a:solidFill>
              <a:latin typeface="TiemposText-Regular"/>
            </a:endParaRPr>
          </a:p>
          <a:p>
            <a:pPr marL="0" lvl="1" indent="0">
              <a:buNone/>
            </a:pPr>
            <a:r>
              <a:rPr lang="en-US" sz="3200" b="1" dirty="0">
                <a:solidFill>
                  <a:srgbClr val="282828"/>
                </a:solidFill>
                <a:latin typeface="TiemposText-Regular"/>
              </a:rPr>
              <a:t>Life in general</a:t>
            </a:r>
          </a:p>
          <a:p>
            <a:pPr lvl="2"/>
            <a:r>
              <a:rPr lang="en-US" sz="2800" dirty="0">
                <a:solidFill>
                  <a:srgbClr val="282828"/>
                </a:solidFill>
                <a:latin typeface="TiemposText-Regular"/>
              </a:rPr>
              <a:t>Need to focus on whole person – not just employee</a:t>
            </a:r>
          </a:p>
          <a:p>
            <a:pPr lvl="2"/>
            <a:endParaRPr lang="en-US" sz="3200" dirty="0">
              <a:solidFill>
                <a:srgbClr val="282828"/>
              </a:solidFill>
              <a:latin typeface="TiemposText-Regular"/>
            </a:endParaRPr>
          </a:p>
        </p:txBody>
      </p:sp>
    </p:spTree>
    <p:extLst>
      <p:ext uri="{BB962C8B-B14F-4D97-AF65-F5344CB8AC3E}">
        <p14:creationId xmlns:p14="http://schemas.microsoft.com/office/powerpoint/2010/main" val="1552897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83FAE0-5CA2-37EE-BA36-749AA2D6BD9B}"/>
              </a:ext>
            </a:extLst>
          </p:cNvPr>
          <p:cNvSpPr>
            <a:spLocks noGrp="1"/>
          </p:cNvSpPr>
          <p:nvPr>
            <p:ph sz="half" idx="1"/>
          </p:nvPr>
        </p:nvSpPr>
        <p:spPr>
          <a:xfrm>
            <a:off x="2346960" y="1097280"/>
            <a:ext cx="3291840" cy="4693920"/>
          </a:xfrm>
        </p:spPr>
        <p:txBody>
          <a:bodyPr wrap="square" anchor="t">
            <a:normAutofit/>
          </a:bodyPr>
          <a:lstStyle/>
          <a:p>
            <a:pPr>
              <a:lnSpc>
                <a:spcPct val="90000"/>
              </a:lnSpc>
            </a:pPr>
            <a:r>
              <a:rPr lang="en-US" sz="2600" dirty="0"/>
              <a:t>How do we increase satisfaction in the self?</a:t>
            </a:r>
          </a:p>
          <a:p>
            <a:pPr lvl="1">
              <a:lnSpc>
                <a:spcPct val="90000"/>
              </a:lnSpc>
            </a:pPr>
            <a:r>
              <a:rPr lang="en-US" dirty="0"/>
              <a:t>Target maladaptive perfectionism</a:t>
            </a:r>
          </a:p>
          <a:p>
            <a:pPr lvl="1">
              <a:lnSpc>
                <a:spcPct val="90000"/>
              </a:lnSpc>
            </a:pPr>
            <a:r>
              <a:rPr lang="en-US" dirty="0"/>
              <a:t>Imposter syndrome </a:t>
            </a:r>
          </a:p>
          <a:p>
            <a:pPr lvl="1">
              <a:lnSpc>
                <a:spcPct val="90000"/>
              </a:lnSpc>
            </a:pPr>
            <a:r>
              <a:rPr lang="en-US" dirty="0"/>
              <a:t>Performance as identity </a:t>
            </a:r>
          </a:p>
          <a:p>
            <a:pPr lvl="1">
              <a:lnSpc>
                <a:spcPct val="90000"/>
              </a:lnSpc>
            </a:pPr>
            <a:r>
              <a:rPr lang="en-US" dirty="0"/>
              <a:t>Comparison </a:t>
            </a:r>
          </a:p>
          <a:p>
            <a:pPr lvl="1">
              <a:lnSpc>
                <a:spcPct val="90000"/>
              </a:lnSpc>
            </a:pPr>
            <a:r>
              <a:rPr lang="en-US" dirty="0"/>
              <a:t>Personalization and self-blame</a:t>
            </a:r>
          </a:p>
          <a:p>
            <a:pPr lvl="1">
              <a:lnSpc>
                <a:spcPct val="90000"/>
              </a:lnSpc>
            </a:pPr>
            <a:r>
              <a:rPr lang="en-US" dirty="0"/>
              <a:t>Cognitive distortions</a:t>
            </a:r>
          </a:p>
        </p:txBody>
      </p:sp>
      <p:pic>
        <p:nvPicPr>
          <p:cNvPr id="4" name="Picture 3">
            <a:extLst>
              <a:ext uri="{FF2B5EF4-FFF2-40B4-BE49-F238E27FC236}">
                <a16:creationId xmlns:a16="http://schemas.microsoft.com/office/drawing/2014/main" id="{2FE0752B-8FAD-6033-A6E9-E56299E09864}"/>
              </a:ext>
            </a:extLst>
          </p:cNvPr>
          <p:cNvPicPr>
            <a:picLocks noChangeAspect="1"/>
          </p:cNvPicPr>
          <p:nvPr/>
        </p:nvPicPr>
        <p:blipFill>
          <a:blip r:embed="rId3"/>
          <a:stretch>
            <a:fillRect/>
          </a:stretch>
        </p:blipFill>
        <p:spPr>
          <a:xfrm>
            <a:off x="5943601" y="1913213"/>
            <a:ext cx="4377141" cy="3031575"/>
          </a:xfrm>
          <a:prstGeom prst="rect">
            <a:avLst/>
          </a:prstGeom>
          <a:noFill/>
        </p:spPr>
      </p:pic>
      <p:sp>
        <p:nvSpPr>
          <p:cNvPr id="2" name="Title 1">
            <a:extLst>
              <a:ext uri="{FF2B5EF4-FFF2-40B4-BE49-F238E27FC236}">
                <a16:creationId xmlns:a16="http://schemas.microsoft.com/office/drawing/2014/main" id="{0175D592-DAC1-E8B9-BE39-C417132A0941}"/>
              </a:ext>
            </a:extLst>
          </p:cNvPr>
          <p:cNvSpPr>
            <a:spLocks noGrp="1"/>
          </p:cNvSpPr>
          <p:nvPr>
            <p:ph type="title"/>
          </p:nvPr>
        </p:nvSpPr>
        <p:spPr>
          <a:xfrm>
            <a:off x="2346326" y="365126"/>
            <a:ext cx="7521575" cy="549275"/>
          </a:xfrm>
        </p:spPr>
        <p:txBody>
          <a:bodyPr anchor="ctr">
            <a:normAutofit/>
          </a:bodyPr>
          <a:lstStyle/>
          <a:p>
            <a:r>
              <a:rPr lang="en-US" dirty="0"/>
              <a:t>Flourishing</a:t>
            </a:r>
          </a:p>
        </p:txBody>
      </p:sp>
    </p:spTree>
    <p:extLst>
      <p:ext uri="{BB962C8B-B14F-4D97-AF65-F5344CB8AC3E}">
        <p14:creationId xmlns:p14="http://schemas.microsoft.com/office/powerpoint/2010/main" val="3144110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92CB8-EACE-E579-BD67-3BA5A2138A6B}"/>
              </a:ext>
            </a:extLst>
          </p:cNvPr>
          <p:cNvPicPr>
            <a:picLocks noChangeAspect="1"/>
          </p:cNvPicPr>
          <p:nvPr/>
        </p:nvPicPr>
        <p:blipFill>
          <a:blip r:embed="rId3"/>
          <a:srcRect l="9293" r="4501" b="1"/>
          <a:stretch/>
        </p:blipFill>
        <p:spPr>
          <a:xfrm>
            <a:off x="1676401" y="1122680"/>
            <a:ext cx="3980793" cy="4617720"/>
          </a:xfrm>
          <a:prstGeom prst="rect">
            <a:avLst/>
          </a:prstGeom>
          <a:noFill/>
        </p:spPr>
      </p:pic>
      <p:sp>
        <p:nvSpPr>
          <p:cNvPr id="3" name="Content Placeholder 2">
            <a:extLst>
              <a:ext uri="{FF2B5EF4-FFF2-40B4-BE49-F238E27FC236}">
                <a16:creationId xmlns:a16="http://schemas.microsoft.com/office/drawing/2014/main" id="{AC83FAE0-5CA2-37EE-BA36-749AA2D6BD9B}"/>
              </a:ext>
            </a:extLst>
          </p:cNvPr>
          <p:cNvSpPr>
            <a:spLocks noGrp="1"/>
          </p:cNvSpPr>
          <p:nvPr>
            <p:ph sz="half" idx="2"/>
          </p:nvPr>
        </p:nvSpPr>
        <p:spPr>
          <a:xfrm>
            <a:off x="6224016" y="1097280"/>
            <a:ext cx="3980792" cy="4922520"/>
          </a:xfrm>
        </p:spPr>
        <p:txBody>
          <a:bodyPr wrap="square" anchor="t">
            <a:normAutofit lnSpcReduction="10000"/>
          </a:bodyPr>
          <a:lstStyle/>
          <a:p>
            <a:pPr>
              <a:lnSpc>
                <a:spcPct val="90000"/>
              </a:lnSpc>
            </a:pPr>
            <a:r>
              <a:rPr lang="en-US" dirty="0"/>
              <a:t>How do we increase satisfaction with work/school?</a:t>
            </a:r>
          </a:p>
          <a:p>
            <a:pPr lvl="1">
              <a:lnSpc>
                <a:spcPct val="90000"/>
              </a:lnSpc>
            </a:pPr>
            <a:r>
              <a:rPr lang="en-US" dirty="0"/>
              <a:t>Attention to those who are marginalized</a:t>
            </a:r>
          </a:p>
          <a:p>
            <a:pPr lvl="1">
              <a:lnSpc>
                <a:spcPct val="90000"/>
              </a:lnSpc>
            </a:pPr>
            <a:r>
              <a:rPr lang="en-US" dirty="0"/>
              <a:t>Workload</a:t>
            </a:r>
          </a:p>
          <a:p>
            <a:pPr lvl="1">
              <a:lnSpc>
                <a:spcPct val="90000"/>
              </a:lnSpc>
            </a:pPr>
            <a:r>
              <a:rPr lang="en-US" dirty="0"/>
              <a:t>Administrative burden</a:t>
            </a:r>
          </a:p>
          <a:p>
            <a:pPr lvl="1">
              <a:lnSpc>
                <a:spcPct val="90000"/>
              </a:lnSpc>
            </a:pPr>
            <a:r>
              <a:rPr lang="en-US" dirty="0"/>
              <a:t>Feedback</a:t>
            </a:r>
          </a:p>
          <a:p>
            <a:pPr lvl="1">
              <a:lnSpc>
                <a:spcPct val="90000"/>
              </a:lnSpc>
            </a:pPr>
            <a:r>
              <a:rPr lang="en-US" dirty="0"/>
              <a:t>Feeling undervalued and appreciated</a:t>
            </a:r>
          </a:p>
          <a:p>
            <a:pPr lvl="1">
              <a:lnSpc>
                <a:spcPct val="90000"/>
              </a:lnSpc>
            </a:pPr>
            <a:r>
              <a:rPr lang="en-US" dirty="0"/>
              <a:t>Lack of input into decision making at a program/department level</a:t>
            </a:r>
          </a:p>
          <a:p>
            <a:pPr lvl="1">
              <a:lnSpc>
                <a:spcPct val="90000"/>
              </a:lnSpc>
            </a:pPr>
            <a:r>
              <a:rPr lang="en-US" dirty="0"/>
              <a:t>Adding more without giving time</a:t>
            </a:r>
          </a:p>
        </p:txBody>
      </p:sp>
      <p:sp>
        <p:nvSpPr>
          <p:cNvPr id="2" name="Title 1">
            <a:extLst>
              <a:ext uri="{FF2B5EF4-FFF2-40B4-BE49-F238E27FC236}">
                <a16:creationId xmlns:a16="http://schemas.microsoft.com/office/drawing/2014/main" id="{0175D592-DAC1-E8B9-BE39-C417132A0941}"/>
              </a:ext>
            </a:extLst>
          </p:cNvPr>
          <p:cNvSpPr>
            <a:spLocks noGrp="1"/>
          </p:cNvSpPr>
          <p:nvPr>
            <p:ph type="title"/>
          </p:nvPr>
        </p:nvSpPr>
        <p:spPr>
          <a:xfrm>
            <a:off x="2346326" y="365126"/>
            <a:ext cx="7521575" cy="549275"/>
          </a:xfrm>
        </p:spPr>
        <p:txBody>
          <a:bodyPr anchor="ctr">
            <a:normAutofit/>
          </a:bodyPr>
          <a:lstStyle/>
          <a:p>
            <a:r>
              <a:rPr lang="en-US" dirty="0"/>
              <a:t>Flourishing</a:t>
            </a:r>
          </a:p>
        </p:txBody>
      </p:sp>
    </p:spTree>
    <p:extLst>
      <p:ext uri="{BB962C8B-B14F-4D97-AF65-F5344CB8AC3E}">
        <p14:creationId xmlns:p14="http://schemas.microsoft.com/office/powerpoint/2010/main" val="1876294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83FAE0-5CA2-37EE-BA36-749AA2D6BD9B}"/>
              </a:ext>
            </a:extLst>
          </p:cNvPr>
          <p:cNvSpPr>
            <a:spLocks noGrp="1"/>
          </p:cNvSpPr>
          <p:nvPr>
            <p:ph sz="half" idx="1"/>
          </p:nvPr>
        </p:nvSpPr>
        <p:spPr>
          <a:xfrm>
            <a:off x="2067998" y="1115060"/>
            <a:ext cx="3860362" cy="4478020"/>
          </a:xfrm>
        </p:spPr>
        <p:txBody>
          <a:bodyPr wrap="square" anchor="t">
            <a:normAutofit/>
          </a:bodyPr>
          <a:lstStyle/>
          <a:p>
            <a:pPr>
              <a:lnSpc>
                <a:spcPct val="90000"/>
              </a:lnSpc>
            </a:pPr>
            <a:r>
              <a:rPr lang="en-US" sz="2400" dirty="0"/>
              <a:t>How do we increase satisfaction with life in general?</a:t>
            </a:r>
          </a:p>
          <a:p>
            <a:pPr lvl="1">
              <a:lnSpc>
                <a:spcPct val="90000"/>
              </a:lnSpc>
            </a:pPr>
            <a:r>
              <a:rPr lang="en-US" sz="2000" dirty="0"/>
              <a:t>Cynicism</a:t>
            </a:r>
          </a:p>
          <a:p>
            <a:pPr lvl="1">
              <a:lnSpc>
                <a:spcPct val="90000"/>
              </a:lnSpc>
            </a:pPr>
            <a:r>
              <a:rPr lang="en-US" sz="2000" dirty="0"/>
              <a:t>Pessimism</a:t>
            </a:r>
          </a:p>
          <a:p>
            <a:pPr lvl="1">
              <a:lnSpc>
                <a:spcPct val="90000"/>
              </a:lnSpc>
            </a:pPr>
            <a:r>
              <a:rPr lang="en-US" sz="2000" dirty="0"/>
              <a:t>Negativity</a:t>
            </a:r>
          </a:p>
          <a:p>
            <a:pPr lvl="1">
              <a:lnSpc>
                <a:spcPct val="90000"/>
              </a:lnSpc>
            </a:pPr>
            <a:r>
              <a:rPr lang="en-US" sz="2000" dirty="0"/>
              <a:t>Anger</a:t>
            </a:r>
          </a:p>
          <a:p>
            <a:pPr>
              <a:lnSpc>
                <a:spcPct val="90000"/>
              </a:lnSpc>
            </a:pPr>
            <a:r>
              <a:rPr lang="en-US" sz="2400" dirty="0"/>
              <a:t>Cultivate positive emotions</a:t>
            </a:r>
          </a:p>
          <a:p>
            <a:pPr>
              <a:lnSpc>
                <a:spcPct val="90000"/>
              </a:lnSpc>
            </a:pPr>
            <a:r>
              <a:rPr lang="en-US" sz="2400" dirty="0"/>
              <a:t>Reduce emotional reactivity</a:t>
            </a:r>
          </a:p>
          <a:p>
            <a:pPr>
              <a:lnSpc>
                <a:spcPct val="90000"/>
              </a:lnSpc>
            </a:pPr>
            <a:r>
              <a:rPr lang="en-US" sz="2400" dirty="0"/>
              <a:t>Promote self-calm</a:t>
            </a:r>
          </a:p>
          <a:p>
            <a:pPr>
              <a:lnSpc>
                <a:spcPct val="90000"/>
              </a:lnSpc>
            </a:pPr>
            <a:r>
              <a:rPr lang="en-US" sz="2400" dirty="0"/>
              <a:t>Appreciative inquiry </a:t>
            </a:r>
          </a:p>
        </p:txBody>
      </p:sp>
      <p:pic>
        <p:nvPicPr>
          <p:cNvPr id="4" name="Picture 3">
            <a:extLst>
              <a:ext uri="{FF2B5EF4-FFF2-40B4-BE49-F238E27FC236}">
                <a16:creationId xmlns:a16="http://schemas.microsoft.com/office/drawing/2014/main" id="{AF37E22E-A504-5D21-6106-174B44E1A6CB}"/>
              </a:ext>
            </a:extLst>
          </p:cNvPr>
          <p:cNvPicPr>
            <a:picLocks noChangeAspect="1"/>
          </p:cNvPicPr>
          <p:nvPr/>
        </p:nvPicPr>
        <p:blipFill>
          <a:blip r:embed="rId3"/>
          <a:srcRect l="5774" r="2" b="2"/>
          <a:stretch/>
        </p:blipFill>
        <p:spPr>
          <a:xfrm>
            <a:off x="6631942" y="1097280"/>
            <a:ext cx="3860362" cy="4478020"/>
          </a:xfrm>
          <a:prstGeom prst="rect">
            <a:avLst/>
          </a:prstGeom>
          <a:noFill/>
        </p:spPr>
      </p:pic>
      <p:sp>
        <p:nvSpPr>
          <p:cNvPr id="2" name="Title 1">
            <a:extLst>
              <a:ext uri="{FF2B5EF4-FFF2-40B4-BE49-F238E27FC236}">
                <a16:creationId xmlns:a16="http://schemas.microsoft.com/office/drawing/2014/main" id="{0175D592-DAC1-E8B9-BE39-C417132A0941}"/>
              </a:ext>
            </a:extLst>
          </p:cNvPr>
          <p:cNvSpPr>
            <a:spLocks noGrp="1"/>
          </p:cNvSpPr>
          <p:nvPr>
            <p:ph type="title"/>
          </p:nvPr>
        </p:nvSpPr>
        <p:spPr>
          <a:xfrm>
            <a:off x="2346326" y="365126"/>
            <a:ext cx="7521575" cy="549275"/>
          </a:xfrm>
        </p:spPr>
        <p:txBody>
          <a:bodyPr anchor="ctr">
            <a:normAutofit/>
          </a:bodyPr>
          <a:lstStyle/>
          <a:p>
            <a:r>
              <a:rPr lang="en-US" dirty="0"/>
              <a:t>Flourishing</a:t>
            </a:r>
          </a:p>
        </p:txBody>
      </p:sp>
    </p:spTree>
    <p:extLst>
      <p:ext uri="{BB962C8B-B14F-4D97-AF65-F5344CB8AC3E}">
        <p14:creationId xmlns:p14="http://schemas.microsoft.com/office/powerpoint/2010/main" val="309841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6580E-D773-BA51-6116-512820A481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069A96-A30C-63D7-87CD-F6B93035285E}"/>
              </a:ext>
            </a:extLst>
          </p:cNvPr>
          <p:cNvSpPr>
            <a:spLocks noGrp="1"/>
          </p:cNvSpPr>
          <p:nvPr>
            <p:ph type="title"/>
          </p:nvPr>
        </p:nvSpPr>
        <p:spPr/>
        <p:txBody>
          <a:bodyPr/>
          <a:lstStyle/>
          <a:p>
            <a:pPr eaLnBrk="1" fontAlgn="auto" hangingPunct="1">
              <a:spcAft>
                <a:spcPts val="0"/>
              </a:spcAft>
              <a:defRPr/>
            </a:pPr>
            <a:r>
              <a:rPr lang="en-US" dirty="0">
                <a:solidFill>
                  <a:schemeClr val="bg1">
                    <a:lumMod val="95000"/>
                  </a:schemeClr>
                </a:solidFill>
              </a:rPr>
              <a:t>  </a:t>
            </a:r>
          </a:p>
        </p:txBody>
      </p:sp>
      <p:sp>
        <p:nvSpPr>
          <p:cNvPr id="9219" name="Content Placeholder 2">
            <a:extLst>
              <a:ext uri="{FF2B5EF4-FFF2-40B4-BE49-F238E27FC236}">
                <a16:creationId xmlns:a16="http://schemas.microsoft.com/office/drawing/2014/main" id="{16C301C5-335B-8BF7-1F29-CF9387B10023}"/>
              </a:ext>
            </a:extLst>
          </p:cNvPr>
          <p:cNvSpPr>
            <a:spLocks noGrp="1"/>
          </p:cNvSpPr>
          <p:nvPr>
            <p:ph idx="1"/>
          </p:nvPr>
        </p:nvSpPr>
        <p:spPr>
          <a:xfrm>
            <a:off x="2346326" y="1100138"/>
            <a:ext cx="7521575" cy="4157662"/>
          </a:xfrm>
        </p:spPr>
        <p:txBody>
          <a:bodyPr/>
          <a:lstStyle/>
          <a:p>
            <a:pPr algn="ctr" eaLnBrk="1" hangingPunct="1"/>
            <a:endParaRPr lang="en-US" altLang="en-US" b="0"/>
          </a:p>
          <a:p>
            <a:pPr algn="ctr" eaLnBrk="1" hangingPunct="1"/>
            <a:endParaRPr lang="en-US" altLang="en-US" b="0"/>
          </a:p>
          <a:p>
            <a:pPr eaLnBrk="1" hangingPunct="1"/>
            <a:endParaRPr lang="en-US" altLang="en-US"/>
          </a:p>
        </p:txBody>
      </p:sp>
      <p:sp>
        <p:nvSpPr>
          <p:cNvPr id="4" name="Content Placeholder 2">
            <a:extLst>
              <a:ext uri="{FF2B5EF4-FFF2-40B4-BE49-F238E27FC236}">
                <a16:creationId xmlns:a16="http://schemas.microsoft.com/office/drawing/2014/main" id="{6D99C677-70AD-D70A-8E7C-669904F233B9}"/>
              </a:ext>
            </a:extLst>
          </p:cNvPr>
          <p:cNvSpPr txBox="1">
            <a:spLocks/>
          </p:cNvSpPr>
          <p:nvPr/>
        </p:nvSpPr>
        <p:spPr bwMode="auto">
          <a:xfrm>
            <a:off x="719956" y="1100138"/>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lvl1pPr marL="342900" indent="-342900" algn="l" rtl="0" eaLnBrk="0" fontAlgn="base" hangingPunct="0">
              <a:spcBef>
                <a:spcPts val="800"/>
              </a:spcBef>
              <a:spcAft>
                <a:spcPct val="0"/>
              </a:spcAft>
              <a:buFont typeface="Arial" panose="020B0604020202020204" pitchFamily="34" charset="0"/>
              <a:defRPr sz="1600" b="1" kern="1200">
                <a:solidFill>
                  <a:schemeClr val="tx1"/>
                </a:solidFill>
                <a:latin typeface="+mn-lt"/>
                <a:ea typeface="+mn-ea"/>
                <a:cs typeface="+mn-cs"/>
              </a:defRPr>
            </a:lvl1pPr>
            <a:lvl2pPr marL="173038" indent="-173038" algn="l" rtl="0" eaLnBrk="0" fontAlgn="base" hangingPunct="0">
              <a:spcBef>
                <a:spcPts val="300"/>
              </a:spcBef>
              <a:spcAft>
                <a:spcPct val="0"/>
              </a:spcAft>
              <a:buClr>
                <a:schemeClr val="accent2"/>
              </a:buClr>
              <a:buFont typeface="Wingdings" panose="05000000000000000000" pitchFamily="2" charset="2"/>
              <a:buChar char="§"/>
              <a:defRPr sz="1600" kern="1200">
                <a:solidFill>
                  <a:schemeClr val="tx1"/>
                </a:solidFill>
                <a:latin typeface="+mn-lt"/>
                <a:ea typeface="+mn-ea"/>
                <a:cs typeface="+mn-cs"/>
              </a:defRPr>
            </a:lvl2pPr>
            <a:lvl3pPr marL="401638" indent="-163513" algn="l" rtl="0" eaLnBrk="0" fontAlgn="base" hangingPunct="0">
              <a:spcBef>
                <a:spcPts val="300"/>
              </a:spcBef>
              <a:spcAft>
                <a:spcPct val="0"/>
              </a:spcAft>
              <a:buClr>
                <a:schemeClr val="accent2"/>
              </a:buClr>
              <a:buFont typeface="Wingdings" panose="05000000000000000000" pitchFamily="2" charset="2"/>
              <a:buChar char="§"/>
              <a:defRPr sz="1600" kern="1200">
                <a:solidFill>
                  <a:schemeClr val="tx1"/>
                </a:solidFill>
                <a:latin typeface="+mn-lt"/>
                <a:ea typeface="+mn-ea"/>
                <a:cs typeface="+mn-cs"/>
              </a:defRPr>
            </a:lvl3pPr>
            <a:lvl4pPr marL="630238" indent="-163513" algn="l" rtl="0" eaLnBrk="0" fontAlgn="base" hangingPunct="0">
              <a:spcBef>
                <a:spcPts val="300"/>
              </a:spcBef>
              <a:spcAft>
                <a:spcPct val="0"/>
              </a:spcAft>
              <a:buClr>
                <a:schemeClr val="accent2"/>
              </a:buClr>
              <a:buFont typeface="Wingdings" panose="05000000000000000000" pitchFamily="2" charset="2"/>
              <a:buChar char="§"/>
              <a:defRPr sz="1600" kern="1200">
                <a:solidFill>
                  <a:schemeClr val="tx1"/>
                </a:solidFill>
                <a:latin typeface="+mn-lt"/>
                <a:ea typeface="+mn-ea"/>
                <a:cs typeface="+mn-cs"/>
              </a:defRPr>
            </a:lvl4pPr>
            <a:lvl5pPr marL="858838" indent="-173038" algn="l" rtl="0" eaLnBrk="0" fontAlgn="base" hangingPunct="0">
              <a:spcBef>
                <a:spcPts val="300"/>
              </a:spcBef>
              <a:spcAft>
                <a:spcPct val="0"/>
              </a:spcAft>
              <a:buClr>
                <a:schemeClr val="accent2"/>
              </a:buClr>
              <a:buFont typeface="Wingdings" panose="05000000000000000000"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gn="l"/>
            <a:r>
              <a:rPr lang="en-US" sz="2400" b="1" i="0" dirty="0">
                <a:solidFill>
                  <a:srgbClr val="000000"/>
                </a:solidFill>
                <a:effectLst/>
                <a:latin typeface="Arial" panose="020B0604020202020204" pitchFamily="34" charset="0"/>
              </a:rPr>
              <a:t>Educational Objectives</a:t>
            </a:r>
          </a:p>
          <a:p>
            <a:pPr algn="l"/>
            <a:endParaRPr lang="en-US" sz="1800" b="0" i="0" dirty="0">
              <a:solidFill>
                <a:srgbClr val="424242"/>
              </a:solidFill>
              <a:effectLst/>
              <a:latin typeface="Aptos" panose="020B0004020202020204" pitchFamily="34" charset="0"/>
            </a:endParaRPr>
          </a:p>
          <a:p>
            <a:pPr algn="l"/>
            <a:r>
              <a:rPr lang="en-US" sz="1800" b="0" i="0" dirty="0">
                <a:solidFill>
                  <a:srgbClr val="000000"/>
                </a:solidFill>
                <a:effectLst/>
                <a:latin typeface="Arial" panose="020B0604020202020204" pitchFamily="34" charset="0"/>
              </a:rPr>
              <a:t>1. Describe the importance of flourishing, especially the</a:t>
            </a:r>
            <a:r>
              <a:rPr lang="en-US" sz="1800" b="0" dirty="0">
                <a:solidFill>
                  <a:srgbClr val="424242"/>
                </a:solidFill>
                <a:latin typeface="Aptos" panose="020B0004020202020204" pitchFamily="34" charset="0"/>
              </a:rPr>
              <a:t> </a:t>
            </a:r>
            <a:r>
              <a:rPr lang="en-US" sz="1800" b="0" i="0" dirty="0">
                <a:solidFill>
                  <a:srgbClr val="000000"/>
                </a:solidFill>
                <a:effectLst/>
                <a:latin typeface="Arial" panose="020B0604020202020204" pitchFamily="34" charset="0"/>
              </a:rPr>
              <a:t>renaissance due to COVID, and the difference between making meaning in their work versus burnout avoidance via self-care.</a:t>
            </a:r>
            <a:endParaRPr lang="en-US" sz="1800" b="0" i="0" dirty="0">
              <a:solidFill>
                <a:srgbClr val="424242"/>
              </a:solidFill>
              <a:effectLst/>
              <a:latin typeface="Aptos" panose="020B0004020202020204" pitchFamily="34" charset="0"/>
            </a:endParaRPr>
          </a:p>
          <a:p>
            <a:pPr algn="l"/>
            <a:r>
              <a:rPr lang="en-US" sz="1800" b="0" i="0" dirty="0">
                <a:solidFill>
                  <a:srgbClr val="000000"/>
                </a:solidFill>
                <a:effectLst/>
                <a:latin typeface="inherit"/>
              </a:rPr>
              <a:t> </a:t>
            </a:r>
            <a:endParaRPr lang="en-US" sz="1800" b="0" i="0" dirty="0">
              <a:solidFill>
                <a:srgbClr val="424242"/>
              </a:solidFill>
              <a:effectLst/>
              <a:latin typeface="Aptos" panose="020B0004020202020204" pitchFamily="34" charset="0"/>
            </a:endParaRPr>
          </a:p>
          <a:p>
            <a:pPr algn="l"/>
            <a:r>
              <a:rPr lang="en-US" sz="1800" b="0" i="0" dirty="0">
                <a:solidFill>
                  <a:srgbClr val="000000"/>
                </a:solidFill>
                <a:effectLst/>
                <a:latin typeface="Arial" panose="020B0604020202020204" pitchFamily="34" charset="0"/>
              </a:rPr>
              <a:t>2. Describe the multi-dimensional nature of flourishing as it pertains to individual and organizational roles and values, through academic medicine</a:t>
            </a:r>
            <a:r>
              <a:rPr lang="en-US" sz="1800" b="0" dirty="0">
                <a:solidFill>
                  <a:srgbClr val="424242"/>
                </a:solidFill>
                <a:latin typeface="Aptos" panose="020B0004020202020204" pitchFamily="34" charset="0"/>
              </a:rPr>
              <a:t> </a:t>
            </a:r>
            <a:r>
              <a:rPr lang="en-US" sz="1800" b="0" i="0" dirty="0">
                <a:solidFill>
                  <a:srgbClr val="000000"/>
                </a:solidFill>
                <a:effectLst/>
                <a:latin typeface="Arial" panose="020B0604020202020204" pitchFamily="34" charset="0"/>
              </a:rPr>
              <a:t>research and personal stories.</a:t>
            </a:r>
            <a:endParaRPr lang="en-US" sz="1800" b="0" i="0" dirty="0">
              <a:solidFill>
                <a:srgbClr val="424242"/>
              </a:solidFill>
              <a:effectLst/>
              <a:latin typeface="Aptos" panose="020B0004020202020204" pitchFamily="34" charset="0"/>
            </a:endParaRPr>
          </a:p>
          <a:p>
            <a:pPr algn="l"/>
            <a:r>
              <a:rPr lang="en-US" sz="1800" b="0" i="0" dirty="0">
                <a:solidFill>
                  <a:srgbClr val="000000"/>
                </a:solidFill>
                <a:effectLst/>
                <a:latin typeface="inherit"/>
              </a:rPr>
              <a:t> </a:t>
            </a:r>
            <a:endParaRPr lang="en-US" sz="1800" b="0" i="0" dirty="0">
              <a:solidFill>
                <a:srgbClr val="424242"/>
              </a:solidFill>
              <a:effectLst/>
              <a:latin typeface="Aptos" panose="020B0004020202020204" pitchFamily="34" charset="0"/>
            </a:endParaRPr>
          </a:p>
          <a:p>
            <a:pPr algn="l"/>
            <a:r>
              <a:rPr lang="en-US" sz="1800" b="0" i="0" dirty="0">
                <a:solidFill>
                  <a:srgbClr val="000000"/>
                </a:solidFill>
                <a:effectLst/>
                <a:latin typeface="Arial" panose="020B0604020202020204" pitchFamily="34" charset="0"/>
              </a:rPr>
              <a:t>3. Learn (A) core principles of flourishing and (B) practical techniques for</a:t>
            </a:r>
            <a:endParaRPr lang="en-US" sz="1800" b="0" i="0" dirty="0">
              <a:solidFill>
                <a:srgbClr val="424242"/>
              </a:solidFill>
              <a:effectLst/>
              <a:latin typeface="Aptos" panose="020B0004020202020204" pitchFamily="34" charset="0"/>
            </a:endParaRPr>
          </a:p>
          <a:p>
            <a:pPr algn="l"/>
            <a:r>
              <a:rPr lang="en-US" sz="1800" b="0" i="0" dirty="0">
                <a:solidFill>
                  <a:srgbClr val="000000"/>
                </a:solidFill>
                <a:effectLst/>
                <a:latin typeface="Arial" panose="020B0604020202020204" pitchFamily="34" charset="0"/>
              </a:rPr>
              <a:t>identifying resources and barriers to meaning making.</a:t>
            </a:r>
          </a:p>
          <a:p>
            <a:pPr algn="l"/>
            <a:endParaRPr lang="en-US" sz="1800" b="0" i="0" dirty="0">
              <a:solidFill>
                <a:srgbClr val="424242"/>
              </a:solidFill>
              <a:effectLst/>
              <a:latin typeface="Aptos" panose="020B0004020202020204" pitchFamily="34" charset="0"/>
            </a:endParaRPr>
          </a:p>
          <a:p>
            <a:pPr algn="l"/>
            <a:r>
              <a:rPr lang="en-US" sz="1800" b="0" i="0" dirty="0">
                <a:solidFill>
                  <a:srgbClr val="000000"/>
                </a:solidFill>
                <a:effectLst/>
                <a:latin typeface="Arial" panose="020B0604020202020204" pitchFamily="34" charset="0"/>
              </a:rPr>
              <a:t>4. Understand the impacts of flourishing as it applies to stages of readiness, generational divide, and individual versus organizational responsibility</a:t>
            </a:r>
            <a:endParaRPr lang="en-US" sz="1800" b="0" i="0" dirty="0">
              <a:solidFill>
                <a:srgbClr val="424242"/>
              </a:solidFill>
              <a:effectLst/>
              <a:latin typeface="Aptos" panose="020B0004020202020204" pitchFamily="34" charset="0"/>
            </a:endParaRPr>
          </a:p>
          <a:p>
            <a:endParaRPr lang="en-US" dirty="0"/>
          </a:p>
        </p:txBody>
      </p:sp>
    </p:spTree>
    <p:extLst>
      <p:ext uri="{BB962C8B-B14F-4D97-AF65-F5344CB8AC3E}">
        <p14:creationId xmlns:p14="http://schemas.microsoft.com/office/powerpoint/2010/main" val="2084937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CC3108-5E11-181A-A117-987142125CC8}"/>
              </a:ext>
            </a:extLst>
          </p:cNvPr>
          <p:cNvPicPr>
            <a:picLocks noChangeAspect="1"/>
          </p:cNvPicPr>
          <p:nvPr/>
        </p:nvPicPr>
        <p:blipFill>
          <a:blip r:embed="rId3"/>
          <a:srcRect l="34152" r="18594" b="-1"/>
          <a:stretch/>
        </p:blipFill>
        <p:spPr>
          <a:xfrm>
            <a:off x="1689539" y="1097280"/>
            <a:ext cx="3980793" cy="4617720"/>
          </a:xfrm>
          <a:prstGeom prst="rect">
            <a:avLst/>
          </a:prstGeom>
          <a:noFill/>
        </p:spPr>
      </p:pic>
      <p:sp>
        <p:nvSpPr>
          <p:cNvPr id="3" name="Content Placeholder 2">
            <a:extLst>
              <a:ext uri="{FF2B5EF4-FFF2-40B4-BE49-F238E27FC236}">
                <a16:creationId xmlns:a16="http://schemas.microsoft.com/office/drawing/2014/main" id="{6D537828-7DD1-C1CB-5C15-AA4FADC29741}"/>
              </a:ext>
            </a:extLst>
          </p:cNvPr>
          <p:cNvSpPr>
            <a:spLocks noGrp="1"/>
          </p:cNvSpPr>
          <p:nvPr>
            <p:ph sz="half" idx="2"/>
          </p:nvPr>
        </p:nvSpPr>
        <p:spPr>
          <a:xfrm>
            <a:off x="6224016" y="1097280"/>
            <a:ext cx="3980793" cy="4617720"/>
          </a:xfrm>
        </p:spPr>
        <p:txBody>
          <a:bodyPr wrap="square" anchor="t">
            <a:normAutofit/>
          </a:bodyPr>
          <a:lstStyle/>
          <a:p>
            <a:pPr>
              <a:lnSpc>
                <a:spcPct val="90000"/>
              </a:lnSpc>
            </a:pPr>
            <a:r>
              <a:rPr lang="en-US" sz="2000" dirty="0"/>
              <a:t>Preventing burnout is not enough</a:t>
            </a:r>
          </a:p>
          <a:p>
            <a:pPr>
              <a:lnSpc>
                <a:spcPct val="90000"/>
              </a:lnSpc>
            </a:pPr>
            <a:endParaRPr lang="en-US" sz="2000"/>
          </a:p>
          <a:p>
            <a:pPr>
              <a:lnSpc>
                <a:spcPct val="90000"/>
              </a:lnSpc>
            </a:pPr>
            <a:r>
              <a:rPr lang="en-US" sz="2000"/>
              <a:t>Flourishing </a:t>
            </a:r>
            <a:r>
              <a:rPr lang="en-US" sz="2000" dirty="0"/>
              <a:t>is affected by multiple domains:</a:t>
            </a:r>
          </a:p>
          <a:p>
            <a:pPr lvl="1">
              <a:lnSpc>
                <a:spcPct val="90000"/>
              </a:lnSpc>
            </a:pPr>
            <a:r>
              <a:rPr lang="en-US" sz="1800" dirty="0"/>
              <a:t>Systems level</a:t>
            </a:r>
          </a:p>
          <a:p>
            <a:pPr lvl="1">
              <a:lnSpc>
                <a:spcPct val="90000"/>
              </a:lnSpc>
            </a:pPr>
            <a:r>
              <a:rPr lang="en-US" sz="1800" dirty="0"/>
              <a:t>Team level</a:t>
            </a:r>
          </a:p>
          <a:p>
            <a:pPr lvl="1">
              <a:lnSpc>
                <a:spcPct val="90000"/>
              </a:lnSpc>
            </a:pPr>
            <a:r>
              <a:rPr lang="en-US" sz="1800" dirty="0"/>
              <a:t>Individual level</a:t>
            </a:r>
          </a:p>
          <a:p>
            <a:pPr lvl="1">
              <a:lnSpc>
                <a:spcPct val="90000"/>
              </a:lnSpc>
            </a:pPr>
            <a:endParaRPr lang="en-US" sz="1500" dirty="0"/>
          </a:p>
          <a:p>
            <a:pPr marL="0" lvl="1" indent="0">
              <a:lnSpc>
                <a:spcPct val="90000"/>
              </a:lnSpc>
              <a:buNone/>
            </a:pPr>
            <a:r>
              <a:rPr lang="en-US" sz="2000" b="1" dirty="0"/>
              <a:t>Three areas to focus on improving our flourishing</a:t>
            </a:r>
            <a:r>
              <a:rPr lang="en-US" sz="2000" dirty="0"/>
              <a:t>:</a:t>
            </a:r>
          </a:p>
          <a:p>
            <a:pPr>
              <a:lnSpc>
                <a:spcPct val="90000"/>
              </a:lnSpc>
              <a:buClr>
                <a:srgbClr val="F38553"/>
              </a:buClr>
              <a:buFont typeface="Wingdings" panose="05000000000000000000" pitchFamily="2" charset="2"/>
              <a:buChar char="§"/>
            </a:pPr>
            <a:r>
              <a:rPr lang="en-US" sz="1800" b="0" dirty="0"/>
              <a:t>Self</a:t>
            </a:r>
          </a:p>
          <a:p>
            <a:pPr>
              <a:lnSpc>
                <a:spcPct val="90000"/>
              </a:lnSpc>
              <a:buClr>
                <a:srgbClr val="F38553"/>
              </a:buClr>
              <a:buFont typeface="Wingdings" panose="05000000000000000000" pitchFamily="2" charset="2"/>
              <a:buChar char="§"/>
            </a:pPr>
            <a:r>
              <a:rPr lang="en-US" sz="1800" b="0" dirty="0"/>
              <a:t>School/Work</a:t>
            </a:r>
          </a:p>
          <a:p>
            <a:pPr>
              <a:lnSpc>
                <a:spcPct val="90000"/>
              </a:lnSpc>
              <a:buClr>
                <a:srgbClr val="F38553"/>
              </a:buClr>
              <a:buFont typeface="Wingdings" panose="05000000000000000000" pitchFamily="2" charset="2"/>
              <a:buChar char="§"/>
            </a:pPr>
            <a:r>
              <a:rPr lang="en-US" sz="1800" b="0" dirty="0"/>
              <a:t>Life in general</a:t>
            </a:r>
          </a:p>
          <a:p>
            <a:pPr marL="0" indent="0">
              <a:lnSpc>
                <a:spcPct val="90000"/>
              </a:lnSpc>
            </a:pPr>
            <a:endParaRPr lang="en-US" sz="1500" dirty="0"/>
          </a:p>
        </p:txBody>
      </p:sp>
      <p:sp>
        <p:nvSpPr>
          <p:cNvPr id="2" name="Title 1">
            <a:extLst>
              <a:ext uri="{FF2B5EF4-FFF2-40B4-BE49-F238E27FC236}">
                <a16:creationId xmlns:a16="http://schemas.microsoft.com/office/drawing/2014/main" id="{E66E6AA7-D789-A040-B39A-613DF52399F4}"/>
              </a:ext>
            </a:extLst>
          </p:cNvPr>
          <p:cNvSpPr>
            <a:spLocks noGrp="1"/>
          </p:cNvSpPr>
          <p:nvPr>
            <p:ph type="title"/>
          </p:nvPr>
        </p:nvSpPr>
        <p:spPr>
          <a:xfrm>
            <a:off x="2346326" y="365126"/>
            <a:ext cx="7521575" cy="549275"/>
          </a:xfrm>
        </p:spPr>
        <p:txBody>
          <a:bodyPr anchor="ctr">
            <a:normAutofit/>
          </a:bodyPr>
          <a:lstStyle/>
          <a:p>
            <a:r>
              <a:rPr lang="en-US" dirty="0"/>
              <a:t>Take Aways</a:t>
            </a:r>
          </a:p>
        </p:txBody>
      </p:sp>
    </p:spTree>
    <p:extLst>
      <p:ext uri="{BB962C8B-B14F-4D97-AF65-F5344CB8AC3E}">
        <p14:creationId xmlns:p14="http://schemas.microsoft.com/office/powerpoint/2010/main" val="10338945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57B60-D418-27AC-88EB-5D698BDFFCC0}"/>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02FF3D27-7A69-0A5F-ED58-4E8253F4DA47}"/>
              </a:ext>
            </a:extLst>
          </p:cNvPr>
          <p:cNvSpPr>
            <a:spLocks noGrp="1"/>
          </p:cNvSpPr>
          <p:nvPr>
            <p:ph idx="1"/>
          </p:nvPr>
        </p:nvSpPr>
        <p:spPr>
          <a:xfrm>
            <a:off x="2346326" y="1100138"/>
            <a:ext cx="7521575" cy="4919662"/>
          </a:xfrm>
        </p:spPr>
        <p:txBody>
          <a:bodyPr/>
          <a:lstStyle/>
          <a:p>
            <a:pPr marL="457200" indent="-457200">
              <a:lnSpc>
                <a:spcPct val="107000"/>
              </a:lnSpc>
              <a:spcBef>
                <a:spcPts val="0"/>
              </a:spcBef>
              <a:spcAft>
                <a:spcPts val="0"/>
              </a:spcAft>
            </a:pPr>
            <a:r>
              <a:rPr lang="en-US" sz="800" kern="0" dirty="0">
                <a:latin typeface="Segoe UI" panose="020B0502040204020203" pitchFamily="34" charset="0"/>
                <a:ea typeface="Calibri" panose="020F0502020204030204" pitchFamily="34" charset="0"/>
                <a:cs typeface="Times New Roman" panose="02020603050405020304" pitchFamily="18" charset="0"/>
              </a:rPr>
              <a:t>Bazargan-Hejazi, S., Shirazi, A., Wang, A., </a:t>
            </a:r>
            <a:r>
              <a:rPr lang="en-US" sz="800" kern="0" dirty="0" err="1">
                <a:latin typeface="Segoe UI" panose="020B0502040204020203" pitchFamily="34" charset="0"/>
                <a:ea typeface="Calibri" panose="020F0502020204030204" pitchFamily="34" charset="0"/>
                <a:cs typeface="Times New Roman" panose="02020603050405020304" pitchFamily="18" charset="0"/>
              </a:rPr>
              <a:t>Shlobin</a:t>
            </a:r>
            <a:r>
              <a:rPr lang="en-US" sz="800" kern="0" dirty="0">
                <a:latin typeface="Segoe UI" panose="020B0502040204020203" pitchFamily="34" charset="0"/>
                <a:ea typeface="Calibri" panose="020F0502020204030204" pitchFamily="34" charset="0"/>
                <a:cs typeface="Times New Roman" panose="02020603050405020304" pitchFamily="18" charset="0"/>
              </a:rPr>
              <a:t>, N. A., </a:t>
            </a:r>
            <a:r>
              <a:rPr lang="en-US" sz="800" kern="0" dirty="0" err="1">
                <a:latin typeface="Segoe UI" panose="020B0502040204020203" pitchFamily="34" charset="0"/>
                <a:ea typeface="Calibri" panose="020F0502020204030204" pitchFamily="34" charset="0"/>
                <a:cs typeface="Times New Roman" panose="02020603050405020304" pitchFamily="18" charset="0"/>
              </a:rPr>
              <a:t>Karunungan</a:t>
            </a:r>
            <a:r>
              <a:rPr lang="en-US" sz="800" kern="0" dirty="0">
                <a:latin typeface="Segoe UI" panose="020B0502040204020203" pitchFamily="34" charset="0"/>
                <a:ea typeface="Calibri" panose="020F0502020204030204" pitchFamily="34" charset="0"/>
                <a:cs typeface="Times New Roman" panose="02020603050405020304" pitchFamily="18" charset="0"/>
              </a:rPr>
              <a:t>, K., Shulman, J., . . . </a:t>
            </a:r>
            <a:r>
              <a:rPr lang="en-US" sz="800" kern="0" dirty="0" err="1">
                <a:latin typeface="Segoe UI" panose="020B0502040204020203" pitchFamily="34" charset="0"/>
                <a:ea typeface="Calibri" panose="020F0502020204030204" pitchFamily="34" charset="0"/>
                <a:cs typeface="Times New Roman" panose="02020603050405020304" pitchFamily="18" charset="0"/>
              </a:rPr>
              <a:t>Slavin</a:t>
            </a:r>
            <a:r>
              <a:rPr lang="en-US" sz="800" kern="0" dirty="0">
                <a:latin typeface="Segoe UI" panose="020B0502040204020203" pitchFamily="34" charset="0"/>
                <a:ea typeface="Calibri" panose="020F0502020204030204" pitchFamily="34" charset="0"/>
                <a:cs typeface="Times New Roman" panose="02020603050405020304" pitchFamily="18" charset="0"/>
              </a:rPr>
              <a:t>, S. (2021). Contribution of a positive psychology-based conceptual framework in reducing physician burnout and improving well-being: a systematic review. </a:t>
            </a:r>
            <a:r>
              <a:rPr lang="en-US" sz="800" i="1" kern="0" dirty="0">
                <a:latin typeface="Segoe UI" panose="020B0502040204020203" pitchFamily="34" charset="0"/>
                <a:ea typeface="Calibri" panose="020F0502020204030204" pitchFamily="34" charset="0"/>
                <a:cs typeface="Times New Roman" panose="02020603050405020304" pitchFamily="18" charset="0"/>
              </a:rPr>
              <a:t>BMC Med Educ, 21</a:t>
            </a:r>
            <a:r>
              <a:rPr lang="en-US" sz="800" kern="0" dirty="0">
                <a:latin typeface="Segoe UI" panose="020B0502040204020203" pitchFamily="34" charset="0"/>
                <a:ea typeface="Calibri" panose="020F0502020204030204" pitchFamily="34" charset="0"/>
                <a:cs typeface="Times New Roman" panose="02020603050405020304" pitchFamily="18" charset="0"/>
              </a:rPr>
              <a:t>(1), 593. </a:t>
            </a:r>
            <a:r>
              <a:rPr lang="en-US" sz="800" kern="0" dirty="0" err="1">
                <a:latin typeface="Segoe UI" panose="020B0502040204020203" pitchFamily="34" charset="0"/>
                <a:ea typeface="Calibri" panose="020F0502020204030204" pitchFamily="34" charset="0"/>
                <a:cs typeface="Times New Roman" panose="02020603050405020304" pitchFamily="18" charset="0"/>
              </a:rPr>
              <a:t>doi:10.1186</a:t>
            </a:r>
            <a:r>
              <a:rPr lang="en-US" sz="800" kern="0" dirty="0">
                <a:latin typeface="Segoe UI" panose="020B0502040204020203" pitchFamily="34" charset="0"/>
                <a:ea typeface="Calibri" panose="020F0502020204030204" pitchFamily="34" charset="0"/>
                <a:cs typeface="Times New Roman" panose="02020603050405020304" pitchFamily="18" charset="0"/>
              </a:rPr>
              <a:t>/</a:t>
            </a:r>
            <a:r>
              <a:rPr lang="en-US" sz="800" kern="0" dirty="0" err="1">
                <a:latin typeface="Segoe UI" panose="020B0502040204020203" pitchFamily="34" charset="0"/>
                <a:ea typeface="Calibri" panose="020F0502020204030204" pitchFamily="34" charset="0"/>
                <a:cs typeface="Times New Roman" panose="02020603050405020304" pitchFamily="18" charset="0"/>
              </a:rPr>
              <a:t>s12909</a:t>
            </a:r>
            <a:r>
              <a:rPr lang="en-US" sz="800" kern="0" dirty="0">
                <a:latin typeface="Segoe UI" panose="020B0502040204020203" pitchFamily="34" charset="0"/>
                <a:ea typeface="Calibri" panose="020F0502020204030204" pitchFamily="34" charset="0"/>
                <a:cs typeface="Times New Roman" panose="02020603050405020304" pitchFamily="18" charset="0"/>
              </a:rPr>
              <a:t>-021-03021-y</a:t>
            </a:r>
            <a:endParaRPr lang="en-US" sz="800" kern="100" dirty="0">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Bef>
                <a:spcPts val="0"/>
              </a:spcBef>
              <a:spcAft>
                <a:spcPts val="0"/>
              </a:spcAft>
            </a:pPr>
            <a:r>
              <a:rPr lang="en-US" sz="800" kern="0" dirty="0">
                <a:latin typeface="Segoe UI" panose="020B0502040204020203" pitchFamily="34" charset="0"/>
                <a:ea typeface="Calibri" panose="020F0502020204030204" pitchFamily="34" charset="0"/>
                <a:cs typeface="Times New Roman" panose="02020603050405020304" pitchFamily="18" charset="0"/>
              </a:rPr>
              <a:t>Beacham, A. O., Brainard, A., </a:t>
            </a:r>
            <a:r>
              <a:rPr lang="en-US" sz="800" kern="0" dirty="0" err="1">
                <a:latin typeface="Segoe UI" panose="020B0502040204020203" pitchFamily="34" charset="0"/>
                <a:ea typeface="Calibri" panose="020F0502020204030204" pitchFamily="34" charset="0"/>
                <a:cs typeface="Times New Roman" panose="02020603050405020304" pitchFamily="18" charset="0"/>
              </a:rPr>
              <a:t>Janosy</a:t>
            </a:r>
            <a:r>
              <a:rPr lang="en-US" sz="800" kern="0" dirty="0">
                <a:latin typeface="Segoe UI" panose="020B0502040204020203" pitchFamily="34" charset="0"/>
                <a:ea typeface="Calibri" panose="020F0502020204030204" pitchFamily="34" charset="0"/>
                <a:cs typeface="Times New Roman" panose="02020603050405020304" pitchFamily="18" charset="0"/>
              </a:rPr>
              <a:t>, N., Reese, J. (2020). A brief evidence-based intervention to enhance Workplace Well-being and Flourishing in health care professionals: Feasibility and pilot outcomes. </a:t>
            </a:r>
            <a:r>
              <a:rPr lang="en-US" sz="800" i="1" kern="0" dirty="0">
                <a:latin typeface="Segoe UI" panose="020B0502040204020203" pitchFamily="34" charset="0"/>
                <a:ea typeface="Calibri" panose="020F0502020204030204" pitchFamily="34" charset="0"/>
                <a:cs typeface="Times New Roman" panose="02020603050405020304" pitchFamily="18" charset="0"/>
              </a:rPr>
              <a:t>Journal of Wellness, 2</a:t>
            </a:r>
            <a:r>
              <a:rPr lang="en-US" sz="800" kern="0" dirty="0">
                <a:latin typeface="Segoe UI" panose="020B0502040204020203" pitchFamily="34" charset="0"/>
                <a:ea typeface="Calibri" panose="020F0502020204030204" pitchFamily="34" charset="0"/>
                <a:cs typeface="Times New Roman" panose="02020603050405020304" pitchFamily="18" charset="0"/>
              </a:rPr>
              <a:t>(1), 1-7. </a:t>
            </a:r>
            <a:r>
              <a:rPr lang="en-US" sz="800" kern="0" dirty="0" err="1">
                <a:latin typeface="Segoe UI" panose="020B0502040204020203" pitchFamily="34" charset="0"/>
                <a:ea typeface="Calibri" panose="020F0502020204030204" pitchFamily="34" charset="0"/>
                <a:cs typeface="Times New Roman" panose="02020603050405020304" pitchFamily="18" charset="0"/>
              </a:rPr>
              <a:t>doi:https</a:t>
            </a:r>
            <a:r>
              <a:rPr lang="en-US" sz="800" kern="0" dirty="0">
                <a:latin typeface="Segoe UI" panose="020B0502040204020203" pitchFamily="34" charset="0"/>
                <a:ea typeface="Calibri" panose="020F0502020204030204" pitchFamily="34" charset="0"/>
                <a:cs typeface="Times New Roman" panose="02020603050405020304" pitchFamily="18" charset="0"/>
              </a:rPr>
              <a:t>://doi.org/10.18297/</a:t>
            </a:r>
            <a:r>
              <a:rPr lang="en-US" sz="800" kern="0" dirty="0" err="1">
                <a:latin typeface="Segoe UI" panose="020B0502040204020203" pitchFamily="34" charset="0"/>
                <a:ea typeface="Calibri" panose="020F0502020204030204" pitchFamily="34" charset="0"/>
                <a:cs typeface="Times New Roman" panose="02020603050405020304" pitchFamily="18" charset="0"/>
              </a:rPr>
              <a:t>jwellness</a:t>
            </a:r>
            <a:r>
              <a:rPr lang="en-US" sz="800" kern="0" dirty="0">
                <a:latin typeface="Segoe UI" panose="020B0502040204020203" pitchFamily="34" charset="0"/>
                <a:ea typeface="Calibri" panose="020F0502020204030204" pitchFamily="34" charset="0"/>
                <a:cs typeface="Times New Roman" panose="02020603050405020304" pitchFamily="18" charset="0"/>
              </a:rPr>
              <a:t>/</a:t>
            </a:r>
            <a:r>
              <a:rPr lang="en-US" sz="800" kern="0" dirty="0" err="1">
                <a:latin typeface="Segoe UI" panose="020B0502040204020203" pitchFamily="34" charset="0"/>
                <a:ea typeface="Calibri" panose="020F0502020204030204" pitchFamily="34" charset="0"/>
                <a:cs typeface="Times New Roman" panose="02020603050405020304" pitchFamily="18" charset="0"/>
              </a:rPr>
              <a:t>vol2</a:t>
            </a:r>
            <a:r>
              <a:rPr lang="en-US" sz="800" kern="0" dirty="0">
                <a:latin typeface="Segoe UI" panose="020B0502040204020203" pitchFamily="34" charset="0"/>
                <a:ea typeface="Calibri" panose="020F0502020204030204" pitchFamily="34" charset="0"/>
                <a:cs typeface="Times New Roman" panose="02020603050405020304" pitchFamily="18" charset="0"/>
              </a:rPr>
              <a:t>/</a:t>
            </a:r>
            <a:r>
              <a:rPr lang="en-US" sz="800" kern="0" dirty="0" err="1">
                <a:latin typeface="Segoe UI" panose="020B0502040204020203" pitchFamily="34" charset="0"/>
                <a:ea typeface="Calibri" panose="020F0502020204030204" pitchFamily="34" charset="0"/>
                <a:cs typeface="Times New Roman" panose="02020603050405020304" pitchFamily="18" charset="0"/>
              </a:rPr>
              <a:t>iss1</a:t>
            </a:r>
            <a:r>
              <a:rPr lang="en-US" sz="800" kern="0" dirty="0">
                <a:latin typeface="Segoe UI" panose="020B0502040204020203" pitchFamily="34" charset="0"/>
                <a:ea typeface="Calibri" panose="020F0502020204030204" pitchFamily="34" charset="0"/>
                <a:cs typeface="Times New Roman" panose="02020603050405020304" pitchFamily="18" charset="0"/>
              </a:rPr>
              <a:t>/7</a:t>
            </a:r>
            <a:endParaRPr lang="en-US" sz="800" kern="100" dirty="0">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Bef>
                <a:spcPts val="0"/>
              </a:spcBef>
              <a:spcAft>
                <a:spcPts val="0"/>
              </a:spcAft>
            </a:pPr>
            <a:r>
              <a:rPr lang="en-US" sz="800" kern="0" dirty="0" err="1">
                <a:latin typeface="Segoe UI" panose="020B0502040204020203" pitchFamily="34" charset="0"/>
                <a:ea typeface="Calibri" panose="020F0502020204030204" pitchFamily="34" charset="0"/>
                <a:cs typeface="Times New Roman" panose="02020603050405020304" pitchFamily="18" charset="0"/>
              </a:rPr>
              <a:t>Bolier</a:t>
            </a:r>
            <a:r>
              <a:rPr lang="en-US" sz="800" kern="0" dirty="0">
                <a:latin typeface="Segoe UI" panose="020B0502040204020203" pitchFamily="34" charset="0"/>
                <a:ea typeface="Calibri" panose="020F0502020204030204" pitchFamily="34" charset="0"/>
                <a:cs typeface="Times New Roman" panose="02020603050405020304" pitchFamily="18" charset="0"/>
              </a:rPr>
              <a:t>, L., </a:t>
            </a:r>
            <a:r>
              <a:rPr lang="en-US" sz="800" kern="0" dirty="0" err="1">
                <a:latin typeface="Segoe UI" panose="020B0502040204020203" pitchFamily="34" charset="0"/>
                <a:ea typeface="Calibri" panose="020F0502020204030204" pitchFamily="34" charset="0"/>
                <a:cs typeface="Times New Roman" panose="02020603050405020304" pitchFamily="18" charset="0"/>
              </a:rPr>
              <a:t>Haverman</a:t>
            </a:r>
            <a:r>
              <a:rPr lang="en-US" sz="800" kern="0" dirty="0">
                <a:latin typeface="Segoe UI" panose="020B0502040204020203" pitchFamily="34" charset="0"/>
                <a:ea typeface="Calibri" panose="020F0502020204030204" pitchFamily="34" charset="0"/>
                <a:cs typeface="Times New Roman" panose="02020603050405020304" pitchFamily="18" charset="0"/>
              </a:rPr>
              <a:t>, M., </a:t>
            </a:r>
            <a:r>
              <a:rPr lang="en-US" sz="800" kern="0" dirty="0" err="1">
                <a:latin typeface="Segoe UI" panose="020B0502040204020203" pitchFamily="34" charset="0"/>
                <a:ea typeface="Calibri" panose="020F0502020204030204" pitchFamily="34" charset="0"/>
                <a:cs typeface="Times New Roman" panose="02020603050405020304" pitchFamily="18" charset="0"/>
              </a:rPr>
              <a:t>Westerhof</a:t>
            </a:r>
            <a:r>
              <a:rPr lang="en-US" sz="800" kern="0" dirty="0">
                <a:latin typeface="Segoe UI" panose="020B0502040204020203" pitchFamily="34" charset="0"/>
                <a:ea typeface="Calibri" panose="020F0502020204030204" pitchFamily="34" charset="0"/>
                <a:cs typeface="Times New Roman" panose="02020603050405020304" pitchFamily="18" charset="0"/>
              </a:rPr>
              <a:t>, G. J., Riper, H., Smit, F., &amp; </a:t>
            </a:r>
            <a:r>
              <a:rPr lang="en-US" sz="800" kern="0" dirty="0" err="1">
                <a:latin typeface="Segoe UI" panose="020B0502040204020203" pitchFamily="34" charset="0"/>
                <a:ea typeface="Calibri" panose="020F0502020204030204" pitchFamily="34" charset="0"/>
                <a:cs typeface="Times New Roman" panose="02020603050405020304" pitchFamily="18" charset="0"/>
              </a:rPr>
              <a:t>Bohlmeijer</a:t>
            </a:r>
            <a:r>
              <a:rPr lang="en-US" sz="800" kern="0" dirty="0">
                <a:latin typeface="Segoe UI" panose="020B0502040204020203" pitchFamily="34" charset="0"/>
                <a:ea typeface="Calibri" panose="020F0502020204030204" pitchFamily="34" charset="0"/>
                <a:cs typeface="Times New Roman" panose="02020603050405020304" pitchFamily="18" charset="0"/>
              </a:rPr>
              <a:t>, E. (2013). Positive psychology interventions: a meta-analysis of randomized controlled studies. </a:t>
            </a:r>
            <a:r>
              <a:rPr lang="en-US" sz="800" i="1" kern="0" dirty="0">
                <a:latin typeface="Segoe UI" panose="020B0502040204020203" pitchFamily="34" charset="0"/>
                <a:ea typeface="Calibri" panose="020F0502020204030204" pitchFamily="34" charset="0"/>
                <a:cs typeface="Times New Roman" panose="02020603050405020304" pitchFamily="18" charset="0"/>
              </a:rPr>
              <a:t>BMC Public Health, 13</a:t>
            </a:r>
            <a:r>
              <a:rPr lang="en-US" sz="800" kern="0" dirty="0">
                <a:latin typeface="Segoe UI" panose="020B0502040204020203" pitchFamily="34" charset="0"/>
                <a:ea typeface="Calibri" panose="020F0502020204030204" pitchFamily="34" charset="0"/>
                <a:cs typeface="Times New Roman" panose="02020603050405020304" pitchFamily="18" charset="0"/>
              </a:rPr>
              <a:t>(1), 119. </a:t>
            </a:r>
            <a:r>
              <a:rPr lang="en-US" sz="800" kern="0" dirty="0" err="1">
                <a:latin typeface="Segoe UI" panose="020B0502040204020203" pitchFamily="34" charset="0"/>
                <a:ea typeface="Calibri" panose="020F0502020204030204" pitchFamily="34" charset="0"/>
                <a:cs typeface="Times New Roman" panose="02020603050405020304" pitchFamily="18" charset="0"/>
              </a:rPr>
              <a:t>doi:10.1186</a:t>
            </a:r>
            <a:r>
              <a:rPr lang="en-US" sz="800" kern="0" dirty="0">
                <a:latin typeface="Segoe UI" panose="020B0502040204020203" pitchFamily="34" charset="0"/>
                <a:ea typeface="Calibri" panose="020F0502020204030204" pitchFamily="34" charset="0"/>
                <a:cs typeface="Times New Roman" panose="02020603050405020304" pitchFamily="18" charset="0"/>
              </a:rPr>
              <a:t>/1471-2458-13-119</a:t>
            </a:r>
            <a:endParaRPr lang="en-US" sz="800" kern="100" dirty="0">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Bef>
                <a:spcPts val="0"/>
              </a:spcBef>
              <a:spcAft>
                <a:spcPts val="0"/>
              </a:spcAft>
            </a:pPr>
            <a:r>
              <a:rPr lang="en-US" sz="800" kern="0" dirty="0">
                <a:latin typeface="Segoe UI" panose="020B0502040204020203" pitchFamily="34" charset="0"/>
                <a:ea typeface="Calibri" panose="020F0502020204030204" pitchFamily="34" charset="0"/>
                <a:cs typeface="Times New Roman" panose="02020603050405020304" pitchFamily="18" charset="0"/>
              </a:rPr>
              <a:t>Butler, J., &amp; Kern, M. L. (2016). The PERMA-Profiler: A brief multidimensional measure of flourishing. </a:t>
            </a:r>
            <a:r>
              <a:rPr lang="en-US" sz="800" i="1" kern="0" dirty="0">
                <a:latin typeface="Segoe UI" panose="020B0502040204020203" pitchFamily="34" charset="0"/>
                <a:ea typeface="Calibri" panose="020F0502020204030204" pitchFamily="34" charset="0"/>
                <a:cs typeface="Times New Roman" panose="02020603050405020304" pitchFamily="18" charset="0"/>
              </a:rPr>
              <a:t>International Journal of Wellbeing, 6</a:t>
            </a:r>
            <a:r>
              <a:rPr lang="en-US" sz="800" kern="0" dirty="0">
                <a:latin typeface="Segoe UI" panose="020B0502040204020203" pitchFamily="34" charset="0"/>
                <a:ea typeface="Calibri" panose="020F0502020204030204" pitchFamily="34" charset="0"/>
                <a:cs typeface="Times New Roman" panose="02020603050405020304" pitchFamily="18" charset="0"/>
              </a:rPr>
              <a:t>(3). </a:t>
            </a:r>
            <a:endParaRPr lang="en-US" sz="800" kern="100" dirty="0">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Bef>
                <a:spcPts val="0"/>
              </a:spcBef>
              <a:spcAft>
                <a:spcPts val="0"/>
              </a:spcAft>
            </a:pPr>
            <a:r>
              <a:rPr lang="en-US" sz="800" kern="0" dirty="0">
                <a:latin typeface="Segoe UI" panose="020B0502040204020203" pitchFamily="34" charset="0"/>
                <a:ea typeface="Calibri" panose="020F0502020204030204" pitchFamily="34" charset="0"/>
                <a:cs typeface="Times New Roman" panose="02020603050405020304" pitchFamily="18" charset="0"/>
              </a:rPr>
              <a:t>Chat </a:t>
            </a:r>
            <a:r>
              <a:rPr lang="en-US" sz="800" kern="0" dirty="0" err="1">
                <a:latin typeface="Segoe UI" panose="020B0502040204020203" pitchFamily="34" charset="0"/>
                <a:ea typeface="Calibri" panose="020F0502020204030204" pitchFamily="34" charset="0"/>
                <a:cs typeface="Times New Roman" panose="02020603050405020304" pitchFamily="18" charset="0"/>
              </a:rPr>
              <a:t>GPT</a:t>
            </a:r>
            <a:endParaRPr lang="en-US" sz="800" kern="100" dirty="0">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Bef>
                <a:spcPts val="0"/>
              </a:spcBef>
              <a:spcAft>
                <a:spcPts val="0"/>
              </a:spcAft>
            </a:pPr>
            <a:r>
              <a:rPr lang="en-US" sz="800" kern="0" dirty="0">
                <a:latin typeface="Segoe UI" panose="020B0502040204020203" pitchFamily="34" charset="0"/>
                <a:ea typeface="Calibri" panose="020F0502020204030204" pitchFamily="34" charset="0"/>
                <a:cs typeface="Times New Roman" panose="02020603050405020304" pitchFamily="18" charset="0"/>
              </a:rPr>
              <a:t>Fogarty, C. T. (2020). Compassion, gratitude and awe: The role of pro-social emotions in training physicians for relational competence. </a:t>
            </a:r>
            <a:r>
              <a:rPr lang="en-US" sz="800" i="1" kern="0" dirty="0">
                <a:latin typeface="Segoe UI" panose="020B0502040204020203" pitchFamily="34" charset="0"/>
                <a:ea typeface="Calibri" panose="020F0502020204030204" pitchFamily="34" charset="0"/>
                <a:cs typeface="Times New Roman" panose="02020603050405020304" pitchFamily="18" charset="0"/>
              </a:rPr>
              <a:t>Int J Psychiatry Med, 55</a:t>
            </a:r>
            <a:r>
              <a:rPr lang="en-US" sz="800" kern="0" dirty="0">
                <a:latin typeface="Segoe UI" panose="020B0502040204020203" pitchFamily="34" charset="0"/>
                <a:ea typeface="Calibri" panose="020F0502020204030204" pitchFamily="34" charset="0"/>
                <a:cs typeface="Times New Roman" panose="02020603050405020304" pitchFamily="18" charset="0"/>
              </a:rPr>
              <a:t>(5), 314-320. </a:t>
            </a:r>
            <a:r>
              <a:rPr lang="en-US" sz="800" kern="0" dirty="0" err="1">
                <a:latin typeface="Segoe UI" panose="020B0502040204020203" pitchFamily="34" charset="0"/>
                <a:ea typeface="Calibri" panose="020F0502020204030204" pitchFamily="34" charset="0"/>
                <a:cs typeface="Times New Roman" panose="02020603050405020304" pitchFamily="18" charset="0"/>
              </a:rPr>
              <a:t>doi:10.1177</a:t>
            </a:r>
            <a:r>
              <a:rPr lang="en-US" sz="800" kern="0" dirty="0">
                <a:latin typeface="Segoe UI" panose="020B0502040204020203" pitchFamily="34" charset="0"/>
                <a:ea typeface="Calibri" panose="020F0502020204030204" pitchFamily="34" charset="0"/>
                <a:cs typeface="Times New Roman" panose="02020603050405020304" pitchFamily="18" charset="0"/>
              </a:rPr>
              <a:t>/0091217420952223</a:t>
            </a:r>
            <a:endParaRPr lang="en-US" sz="800" kern="100" dirty="0">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Bef>
                <a:spcPts val="0"/>
              </a:spcBef>
              <a:spcAft>
                <a:spcPts val="0"/>
              </a:spcAft>
            </a:pPr>
            <a:r>
              <a:rPr lang="en-US" sz="800" kern="0" dirty="0" err="1">
                <a:latin typeface="Segoe UI" panose="020B0502040204020203" pitchFamily="34" charset="0"/>
                <a:ea typeface="Calibri" panose="020F0502020204030204" pitchFamily="34" charset="0"/>
                <a:cs typeface="Times New Roman" panose="02020603050405020304" pitchFamily="18" charset="0"/>
              </a:rPr>
              <a:t>Gorlin</a:t>
            </a:r>
            <a:r>
              <a:rPr lang="en-US" sz="800" kern="0" dirty="0">
                <a:latin typeface="Segoe UI" panose="020B0502040204020203" pitchFamily="34" charset="0"/>
                <a:ea typeface="Calibri" panose="020F0502020204030204" pitchFamily="34" charset="0"/>
                <a:cs typeface="Times New Roman" panose="02020603050405020304" pitchFamily="18" charset="0"/>
              </a:rPr>
              <a:t>, E. I., Lee, J., &amp; Otto, M. W. (2018). A topographical map approach to representing treatment efficacy: a focus on positive psychology interventions. </a:t>
            </a:r>
            <a:r>
              <a:rPr lang="en-US" sz="800" i="1" kern="0" dirty="0">
                <a:latin typeface="Segoe UI" panose="020B0502040204020203" pitchFamily="34" charset="0"/>
                <a:ea typeface="Calibri" panose="020F0502020204030204" pitchFamily="34" charset="0"/>
                <a:cs typeface="Times New Roman" panose="02020603050405020304" pitchFamily="18" charset="0"/>
              </a:rPr>
              <a:t>Cognitive </a:t>
            </a:r>
            <a:r>
              <a:rPr lang="en-US" sz="800" i="1" kern="0" dirty="0" err="1">
                <a:latin typeface="Segoe UI" panose="020B0502040204020203" pitchFamily="34" charset="0"/>
                <a:ea typeface="Calibri" panose="020F0502020204030204" pitchFamily="34" charset="0"/>
                <a:cs typeface="Times New Roman" panose="02020603050405020304" pitchFamily="18" charset="0"/>
              </a:rPr>
              <a:t>Behaviour</a:t>
            </a:r>
            <a:r>
              <a:rPr lang="en-US" sz="800" i="1" kern="0" dirty="0">
                <a:latin typeface="Segoe UI" panose="020B0502040204020203" pitchFamily="34" charset="0"/>
                <a:ea typeface="Calibri" panose="020F0502020204030204" pitchFamily="34" charset="0"/>
                <a:cs typeface="Times New Roman" panose="02020603050405020304" pitchFamily="18" charset="0"/>
              </a:rPr>
              <a:t> Therapy, 47</a:t>
            </a:r>
            <a:r>
              <a:rPr lang="en-US" sz="800" kern="0" dirty="0">
                <a:latin typeface="Segoe UI" panose="020B0502040204020203" pitchFamily="34" charset="0"/>
                <a:ea typeface="Calibri" panose="020F0502020204030204" pitchFamily="34" charset="0"/>
                <a:cs typeface="Times New Roman" panose="02020603050405020304" pitchFamily="18" charset="0"/>
              </a:rPr>
              <a:t>(1), 34-42. </a:t>
            </a:r>
            <a:r>
              <a:rPr lang="en-US" sz="800" kern="0" dirty="0" err="1">
                <a:latin typeface="Segoe UI" panose="020B0502040204020203" pitchFamily="34" charset="0"/>
                <a:ea typeface="Calibri" panose="020F0502020204030204" pitchFamily="34" charset="0"/>
                <a:cs typeface="Times New Roman" panose="02020603050405020304" pitchFamily="18" charset="0"/>
              </a:rPr>
              <a:t>doi:10.1080</a:t>
            </a:r>
            <a:r>
              <a:rPr lang="en-US" sz="800" kern="0" dirty="0">
                <a:latin typeface="Segoe UI" panose="020B0502040204020203" pitchFamily="34" charset="0"/>
                <a:ea typeface="Calibri" panose="020F0502020204030204" pitchFamily="34" charset="0"/>
                <a:cs typeface="Times New Roman" panose="02020603050405020304" pitchFamily="18" charset="0"/>
              </a:rPr>
              <a:t>/16506073.2017.1342173</a:t>
            </a:r>
            <a:endParaRPr lang="en-US" sz="800" kern="100" dirty="0">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Bef>
                <a:spcPts val="0"/>
              </a:spcBef>
              <a:spcAft>
                <a:spcPts val="0"/>
              </a:spcAft>
            </a:pPr>
            <a:r>
              <a:rPr lang="en-US" sz="800" kern="0" dirty="0">
                <a:latin typeface="Segoe UI" panose="020B0502040204020203" pitchFamily="34" charset="0"/>
                <a:ea typeface="Calibri" panose="020F0502020204030204" pitchFamily="34" charset="0"/>
                <a:cs typeface="Times New Roman" panose="02020603050405020304" pitchFamily="18" charset="0"/>
              </a:rPr>
              <a:t>Greenberg, A. L., </a:t>
            </a:r>
            <a:r>
              <a:rPr lang="en-US" sz="800" kern="0" dirty="0" err="1">
                <a:latin typeface="Segoe UI" panose="020B0502040204020203" pitchFamily="34" charset="0"/>
                <a:ea typeface="Calibri" panose="020F0502020204030204" pitchFamily="34" charset="0"/>
                <a:cs typeface="Times New Roman" panose="02020603050405020304" pitchFamily="18" charset="0"/>
              </a:rPr>
              <a:t>Boscardin</a:t>
            </a:r>
            <a:r>
              <a:rPr lang="en-US" sz="800" kern="0" dirty="0">
                <a:latin typeface="Segoe UI" panose="020B0502040204020203" pitchFamily="34" charset="0"/>
                <a:ea typeface="Calibri" panose="020F0502020204030204" pitchFamily="34" charset="0"/>
                <a:cs typeface="Times New Roman" panose="02020603050405020304" pitchFamily="18" charset="0"/>
              </a:rPr>
              <a:t>, C., </a:t>
            </a:r>
            <a:r>
              <a:rPr lang="en-US" sz="800" kern="0" dirty="0" err="1">
                <a:latin typeface="Segoe UI" panose="020B0502040204020203" pitchFamily="34" charset="0"/>
                <a:ea typeface="Calibri" panose="020F0502020204030204" pitchFamily="34" charset="0"/>
                <a:cs typeface="Times New Roman" panose="02020603050405020304" pitchFamily="18" charset="0"/>
              </a:rPr>
              <a:t>Lebares</a:t>
            </a:r>
            <a:r>
              <a:rPr lang="en-US" sz="800" kern="0" dirty="0">
                <a:latin typeface="Segoe UI" panose="020B0502040204020203" pitchFamily="34" charset="0"/>
                <a:ea typeface="Calibri" panose="020F0502020204030204" pitchFamily="34" charset="0"/>
                <a:cs typeface="Times New Roman" panose="02020603050405020304" pitchFamily="18" charset="0"/>
              </a:rPr>
              <a:t>, C. C., </a:t>
            </a:r>
            <a:r>
              <a:rPr lang="en-US" sz="800" kern="0" dirty="0" err="1">
                <a:latin typeface="Segoe UI" panose="020B0502040204020203" pitchFamily="34" charset="0"/>
                <a:ea typeface="Calibri" panose="020F0502020204030204" pitchFamily="34" charset="0"/>
                <a:cs typeface="Times New Roman" panose="02020603050405020304" pitchFamily="18" charset="0"/>
              </a:rPr>
              <a:t>Divino</a:t>
            </a:r>
            <a:r>
              <a:rPr lang="en-US" sz="800" kern="0" dirty="0">
                <a:latin typeface="Segoe UI" panose="020B0502040204020203" pitchFamily="34" charset="0"/>
                <a:ea typeface="Calibri" panose="020F0502020204030204" pitchFamily="34" charset="0"/>
                <a:cs typeface="Times New Roman" panose="02020603050405020304" pitchFamily="18" charset="0"/>
              </a:rPr>
              <a:t>, C. M., Choi, J. N., </a:t>
            </a:r>
            <a:r>
              <a:rPr lang="en-US" sz="800" kern="0" dirty="0" err="1">
                <a:latin typeface="Segoe UI" panose="020B0502040204020203" pitchFamily="34" charset="0"/>
                <a:ea typeface="Calibri" panose="020F0502020204030204" pitchFamily="34" charset="0"/>
                <a:cs typeface="Times New Roman" panose="02020603050405020304" pitchFamily="18" charset="0"/>
              </a:rPr>
              <a:t>Hrabe</a:t>
            </a:r>
            <a:r>
              <a:rPr lang="en-US" sz="800" kern="0" dirty="0">
                <a:latin typeface="Segoe UI" panose="020B0502040204020203" pitchFamily="34" charset="0"/>
                <a:ea typeface="Calibri" panose="020F0502020204030204" pitchFamily="34" charset="0"/>
                <a:cs typeface="Times New Roman" panose="02020603050405020304" pitchFamily="18" charset="0"/>
              </a:rPr>
              <a:t>, J. E., . . . The General Surgery Research Collaborative on Resident, W. (2022). Flourishing as a guide to intervention: a national multicenter study of general surgery residents. </a:t>
            </a:r>
            <a:r>
              <a:rPr lang="en-US" sz="800" i="1" kern="0" dirty="0">
                <a:latin typeface="Segoe UI" panose="020B0502040204020203" pitchFamily="34" charset="0"/>
                <a:ea typeface="Calibri" panose="020F0502020204030204" pitchFamily="34" charset="0"/>
                <a:cs typeface="Times New Roman" panose="02020603050405020304" pitchFamily="18" charset="0"/>
              </a:rPr>
              <a:t>Global Surgical Education - Journal of the Association for Surgical Education, 1</a:t>
            </a:r>
            <a:r>
              <a:rPr lang="en-US" sz="800" kern="0" dirty="0">
                <a:latin typeface="Segoe UI" panose="020B0502040204020203" pitchFamily="34" charset="0"/>
                <a:ea typeface="Calibri" panose="020F0502020204030204" pitchFamily="34" charset="0"/>
                <a:cs typeface="Times New Roman" panose="02020603050405020304" pitchFamily="18" charset="0"/>
              </a:rPr>
              <a:t>(1), 12. </a:t>
            </a:r>
            <a:r>
              <a:rPr lang="en-US" sz="800" kern="0" dirty="0" err="1">
                <a:latin typeface="Segoe UI" panose="020B0502040204020203" pitchFamily="34" charset="0"/>
                <a:ea typeface="Calibri" panose="020F0502020204030204" pitchFamily="34" charset="0"/>
                <a:cs typeface="Times New Roman" panose="02020603050405020304" pitchFamily="18" charset="0"/>
              </a:rPr>
              <a:t>doi:10.1007</a:t>
            </a:r>
            <a:r>
              <a:rPr lang="en-US" sz="800" kern="0" dirty="0">
                <a:latin typeface="Segoe UI" panose="020B0502040204020203" pitchFamily="34" charset="0"/>
                <a:ea typeface="Calibri" panose="020F0502020204030204" pitchFamily="34" charset="0"/>
                <a:cs typeface="Times New Roman" panose="02020603050405020304" pitchFamily="18" charset="0"/>
              </a:rPr>
              <a:t>/</a:t>
            </a:r>
            <a:r>
              <a:rPr lang="en-US" sz="800" kern="0" dirty="0" err="1">
                <a:latin typeface="Segoe UI" panose="020B0502040204020203" pitchFamily="34" charset="0"/>
                <a:ea typeface="Calibri" panose="020F0502020204030204" pitchFamily="34" charset="0"/>
                <a:cs typeface="Times New Roman" panose="02020603050405020304" pitchFamily="18" charset="0"/>
              </a:rPr>
              <a:t>s44186</a:t>
            </a:r>
            <a:r>
              <a:rPr lang="en-US" sz="800" kern="0" dirty="0">
                <a:latin typeface="Segoe UI" panose="020B0502040204020203" pitchFamily="34" charset="0"/>
                <a:ea typeface="Calibri" panose="020F0502020204030204" pitchFamily="34" charset="0"/>
                <a:cs typeface="Times New Roman" panose="02020603050405020304" pitchFamily="18" charset="0"/>
              </a:rPr>
              <a:t>-022-00014-3</a:t>
            </a:r>
            <a:endParaRPr lang="en-US" sz="800" kern="100" dirty="0">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Bef>
                <a:spcPts val="0"/>
              </a:spcBef>
              <a:spcAft>
                <a:spcPts val="0"/>
              </a:spcAft>
            </a:pPr>
            <a:r>
              <a:rPr lang="en-US" sz="800" kern="0" dirty="0" err="1">
                <a:latin typeface="Segoe UI" panose="020B0502040204020203" pitchFamily="34" charset="0"/>
                <a:ea typeface="Calibri" panose="020F0502020204030204" pitchFamily="34" charset="0"/>
                <a:cs typeface="Times New Roman" panose="02020603050405020304" pitchFamily="18" charset="0"/>
              </a:rPr>
              <a:t>Gube</a:t>
            </a:r>
            <a:r>
              <a:rPr lang="en-US" sz="800" kern="0" dirty="0">
                <a:latin typeface="Segoe UI" panose="020B0502040204020203" pitchFamily="34" charset="0"/>
                <a:ea typeface="Calibri" panose="020F0502020204030204" pitchFamily="34" charset="0"/>
                <a:cs typeface="Times New Roman" panose="02020603050405020304" pitchFamily="18" charset="0"/>
              </a:rPr>
              <a:t>, M., Mathieu, C., </a:t>
            </a:r>
            <a:r>
              <a:rPr lang="en-US" sz="800" kern="0" dirty="0" err="1">
                <a:latin typeface="Segoe UI" panose="020B0502040204020203" pitchFamily="34" charset="0"/>
                <a:ea typeface="Calibri" panose="020F0502020204030204" pitchFamily="34" charset="0"/>
                <a:cs typeface="Times New Roman" panose="02020603050405020304" pitchFamily="18" charset="0"/>
              </a:rPr>
              <a:t>Sabatine</a:t>
            </a:r>
            <a:r>
              <a:rPr lang="en-US" sz="800" kern="0" dirty="0">
                <a:latin typeface="Segoe UI" panose="020B0502040204020203" pitchFamily="34" charset="0"/>
                <a:ea typeface="Calibri" panose="020F0502020204030204" pitchFamily="34" charset="0"/>
                <a:cs typeface="Times New Roman" panose="02020603050405020304" pitchFamily="18" charset="0"/>
              </a:rPr>
              <a:t> Hennelly, D. (2024). How "</a:t>
            </a:r>
            <a:r>
              <a:rPr lang="en-US" sz="800" kern="0" dirty="0" err="1">
                <a:latin typeface="Segoe UI" panose="020B0502040204020203" pitchFamily="34" charset="0"/>
                <a:ea typeface="Calibri" panose="020F0502020204030204" pitchFamily="34" charset="0"/>
                <a:cs typeface="Times New Roman" panose="02020603050405020304" pitchFamily="18" charset="0"/>
              </a:rPr>
              <a:t>carewashing</a:t>
            </a:r>
            <a:r>
              <a:rPr lang="en-US" sz="800" kern="0" dirty="0">
                <a:latin typeface="Segoe UI" panose="020B0502040204020203" pitchFamily="34" charset="0"/>
                <a:ea typeface="Calibri" panose="020F0502020204030204" pitchFamily="34" charset="0"/>
                <a:cs typeface="Times New Roman" panose="02020603050405020304" pitchFamily="18" charset="0"/>
              </a:rPr>
              <a:t>" </a:t>
            </a:r>
            <a:r>
              <a:rPr lang="en-US" sz="800" kern="0" dirty="0" err="1">
                <a:latin typeface="Segoe UI" panose="020B0502040204020203" pitchFamily="34" charset="0"/>
                <a:ea typeface="Calibri" panose="020F0502020204030204" pitchFamily="34" charset="0"/>
                <a:cs typeface="Times New Roman" panose="02020603050405020304" pitchFamily="18" charset="0"/>
              </a:rPr>
              <a:t>alientates</a:t>
            </a:r>
            <a:r>
              <a:rPr lang="en-US" sz="800" kern="0" dirty="0">
                <a:latin typeface="Segoe UI" panose="020B0502040204020203" pitchFamily="34" charset="0"/>
                <a:ea typeface="Calibri" panose="020F0502020204030204" pitchFamily="34" charset="0"/>
                <a:cs typeface="Times New Roman" panose="02020603050405020304" pitchFamily="18" charset="0"/>
              </a:rPr>
              <a:t> employees. </a:t>
            </a:r>
            <a:r>
              <a:rPr lang="en-US" sz="800" i="1" kern="0" dirty="0">
                <a:latin typeface="Segoe UI" panose="020B0502040204020203" pitchFamily="34" charset="0"/>
                <a:ea typeface="Calibri" panose="020F0502020204030204" pitchFamily="34" charset="0"/>
                <a:cs typeface="Times New Roman" panose="02020603050405020304" pitchFamily="18" charset="0"/>
              </a:rPr>
              <a:t>Harvard Business Review, June 10</a:t>
            </a:r>
            <a:r>
              <a:rPr lang="en-US" sz="800" kern="0" dirty="0">
                <a:latin typeface="Segoe UI" panose="020B0502040204020203" pitchFamily="34" charset="0"/>
                <a:ea typeface="Calibri" panose="020F0502020204030204" pitchFamily="34" charset="0"/>
                <a:cs typeface="Times New Roman" panose="02020603050405020304" pitchFamily="18" charset="0"/>
              </a:rPr>
              <a:t>.</a:t>
            </a:r>
            <a:endParaRPr lang="en-US" sz="800" kern="100" dirty="0">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Bef>
                <a:spcPts val="0"/>
              </a:spcBef>
              <a:spcAft>
                <a:spcPts val="0"/>
              </a:spcAft>
            </a:pPr>
            <a:r>
              <a:rPr lang="en-US" sz="800" kern="0" dirty="0">
                <a:latin typeface="Segoe UI" panose="020B0502040204020203" pitchFamily="34" charset="0"/>
                <a:ea typeface="Calibri" panose="020F0502020204030204" pitchFamily="34" charset="0"/>
                <a:cs typeface="Times New Roman" panose="02020603050405020304" pitchFamily="18" charset="0"/>
              </a:rPr>
              <a:t>Huppert, F., Marks, N., Clark, A., Siegrist, J., </a:t>
            </a:r>
            <a:r>
              <a:rPr lang="en-US" sz="800" kern="0" dirty="0" err="1">
                <a:latin typeface="Segoe UI" panose="020B0502040204020203" pitchFamily="34" charset="0"/>
                <a:ea typeface="Calibri" panose="020F0502020204030204" pitchFamily="34" charset="0"/>
                <a:cs typeface="Times New Roman" panose="02020603050405020304" pitchFamily="18" charset="0"/>
              </a:rPr>
              <a:t>Stutzer</a:t>
            </a:r>
            <a:r>
              <a:rPr lang="en-US" sz="800" kern="0" dirty="0">
                <a:latin typeface="Segoe UI" panose="020B0502040204020203" pitchFamily="34" charset="0"/>
                <a:ea typeface="Calibri" panose="020F0502020204030204" pitchFamily="34" charset="0"/>
                <a:cs typeface="Times New Roman" panose="02020603050405020304" pitchFamily="18" charset="0"/>
              </a:rPr>
              <a:t>, A., </a:t>
            </a:r>
            <a:r>
              <a:rPr lang="en-US" sz="800" kern="0" dirty="0" err="1">
                <a:latin typeface="Segoe UI" panose="020B0502040204020203" pitchFamily="34" charset="0"/>
                <a:ea typeface="Calibri" panose="020F0502020204030204" pitchFamily="34" charset="0"/>
                <a:cs typeface="Times New Roman" panose="02020603050405020304" pitchFamily="18" charset="0"/>
              </a:rPr>
              <a:t>Vittersø</a:t>
            </a:r>
            <a:r>
              <a:rPr lang="en-US" sz="800" kern="0" dirty="0">
                <a:latin typeface="Segoe UI" panose="020B0502040204020203" pitchFamily="34" charset="0"/>
                <a:ea typeface="Calibri" panose="020F0502020204030204" pitchFamily="34" charset="0"/>
                <a:cs typeface="Times New Roman" panose="02020603050405020304" pitchFamily="18" charset="0"/>
              </a:rPr>
              <a:t>, J., &amp; </a:t>
            </a:r>
            <a:r>
              <a:rPr lang="en-US" sz="800" kern="0" dirty="0" err="1">
                <a:latin typeface="Segoe UI" panose="020B0502040204020203" pitchFamily="34" charset="0"/>
                <a:ea typeface="Calibri" panose="020F0502020204030204" pitchFamily="34" charset="0"/>
                <a:cs typeface="Times New Roman" panose="02020603050405020304" pitchFamily="18" charset="0"/>
              </a:rPr>
              <a:t>Wahrendorf</a:t>
            </a:r>
            <a:r>
              <a:rPr lang="en-US" sz="800" kern="0" dirty="0">
                <a:latin typeface="Segoe UI" panose="020B0502040204020203" pitchFamily="34" charset="0"/>
                <a:ea typeface="Calibri" panose="020F0502020204030204" pitchFamily="34" charset="0"/>
                <a:cs typeface="Times New Roman" panose="02020603050405020304" pitchFamily="18" charset="0"/>
              </a:rPr>
              <a:t>, M. (2008). Measuring Well-being Across Europe: Description of the ESS Well-being Module and Preliminary Findings. </a:t>
            </a:r>
            <a:r>
              <a:rPr lang="en-US" sz="800" i="1" kern="0" dirty="0">
                <a:latin typeface="Segoe UI" panose="020B0502040204020203" pitchFamily="34" charset="0"/>
                <a:ea typeface="Calibri" panose="020F0502020204030204" pitchFamily="34" charset="0"/>
                <a:cs typeface="Times New Roman" panose="02020603050405020304" pitchFamily="18" charset="0"/>
              </a:rPr>
              <a:t>Social Indicators Research, 91</a:t>
            </a:r>
            <a:r>
              <a:rPr lang="en-US" sz="800" kern="0" dirty="0">
                <a:latin typeface="Segoe UI" panose="020B0502040204020203" pitchFamily="34" charset="0"/>
                <a:ea typeface="Calibri" panose="020F0502020204030204" pitchFamily="34" charset="0"/>
                <a:cs typeface="Times New Roman" panose="02020603050405020304" pitchFamily="18" charset="0"/>
              </a:rPr>
              <a:t>. </a:t>
            </a:r>
            <a:r>
              <a:rPr lang="en-US" sz="800" kern="0" dirty="0" err="1">
                <a:latin typeface="Segoe UI" panose="020B0502040204020203" pitchFamily="34" charset="0"/>
                <a:ea typeface="Calibri" panose="020F0502020204030204" pitchFamily="34" charset="0"/>
                <a:cs typeface="Times New Roman" panose="02020603050405020304" pitchFamily="18" charset="0"/>
              </a:rPr>
              <a:t>doi:10.1007</a:t>
            </a:r>
            <a:r>
              <a:rPr lang="en-US" sz="800" kern="0" dirty="0">
                <a:latin typeface="Segoe UI" panose="020B0502040204020203" pitchFamily="34" charset="0"/>
                <a:ea typeface="Calibri" panose="020F0502020204030204" pitchFamily="34" charset="0"/>
                <a:cs typeface="Times New Roman" panose="02020603050405020304" pitchFamily="18" charset="0"/>
              </a:rPr>
              <a:t>/</a:t>
            </a:r>
            <a:r>
              <a:rPr lang="en-US" sz="800" kern="0" dirty="0" err="1">
                <a:latin typeface="Segoe UI" panose="020B0502040204020203" pitchFamily="34" charset="0"/>
                <a:ea typeface="Calibri" panose="020F0502020204030204" pitchFamily="34" charset="0"/>
                <a:cs typeface="Times New Roman" panose="02020603050405020304" pitchFamily="18" charset="0"/>
              </a:rPr>
              <a:t>s11205</a:t>
            </a:r>
            <a:r>
              <a:rPr lang="en-US" sz="800" kern="0" dirty="0">
                <a:latin typeface="Segoe UI" panose="020B0502040204020203" pitchFamily="34" charset="0"/>
                <a:ea typeface="Calibri" panose="020F0502020204030204" pitchFamily="34" charset="0"/>
                <a:cs typeface="Times New Roman" panose="02020603050405020304" pitchFamily="18" charset="0"/>
              </a:rPr>
              <a:t>-008-9346-0</a:t>
            </a:r>
            <a:endParaRPr lang="en-US" sz="800" kern="100" dirty="0">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Bef>
                <a:spcPts val="0"/>
              </a:spcBef>
              <a:spcAft>
                <a:spcPts val="0"/>
              </a:spcAft>
            </a:pPr>
            <a:r>
              <a:rPr lang="en-US" sz="800" kern="0" dirty="0">
                <a:latin typeface="Segoe UI" panose="020B0502040204020203" pitchFamily="34" charset="0"/>
                <a:ea typeface="Calibri" panose="020F0502020204030204" pitchFamily="34" charset="0"/>
                <a:cs typeface="Times New Roman" panose="02020603050405020304" pitchFamily="18" charset="0"/>
              </a:rPr>
              <a:t>Nair, M. (2022). ENSURING EMOTIONAL FITNESS OF HEALTHCARE WORKERS THROUGH EMPLOYEE CHAMPION ROLE OF HUMAN RESOURCE MANAGEMENT. </a:t>
            </a:r>
            <a:r>
              <a:rPr lang="en-US" sz="800" i="1" kern="0" dirty="0">
                <a:latin typeface="Segoe UI" panose="020B0502040204020203" pitchFamily="34" charset="0"/>
                <a:ea typeface="Calibri" panose="020F0502020204030204" pitchFamily="34" charset="0"/>
                <a:cs typeface="Times New Roman" panose="02020603050405020304" pitchFamily="18" charset="0"/>
              </a:rPr>
              <a:t>Asia Pacific Journal of Health Management, 17</a:t>
            </a:r>
            <a:r>
              <a:rPr lang="en-US" sz="800" kern="0" dirty="0">
                <a:latin typeface="Segoe UI" panose="020B0502040204020203" pitchFamily="34" charset="0"/>
                <a:ea typeface="Calibri" panose="020F0502020204030204" pitchFamily="34" charset="0"/>
                <a:cs typeface="Times New Roman" panose="02020603050405020304" pitchFamily="18" charset="0"/>
              </a:rPr>
              <a:t>(3), 1-15. </a:t>
            </a:r>
            <a:r>
              <a:rPr lang="en-US" sz="800" kern="0" dirty="0" err="1">
                <a:latin typeface="Segoe UI" panose="020B0502040204020203" pitchFamily="34" charset="0"/>
                <a:ea typeface="Calibri" panose="020F0502020204030204" pitchFamily="34" charset="0"/>
                <a:cs typeface="Times New Roman" panose="02020603050405020304" pitchFamily="18" charset="0"/>
              </a:rPr>
              <a:t>doi:10.24083</a:t>
            </a:r>
            <a:r>
              <a:rPr lang="en-US" sz="800" kern="0" dirty="0">
                <a:latin typeface="Segoe UI" panose="020B0502040204020203" pitchFamily="34" charset="0"/>
                <a:ea typeface="Calibri" panose="020F0502020204030204" pitchFamily="34" charset="0"/>
                <a:cs typeface="Times New Roman" panose="02020603050405020304" pitchFamily="18" charset="0"/>
              </a:rPr>
              <a:t>/</a:t>
            </a:r>
            <a:r>
              <a:rPr lang="en-US" sz="800" kern="0" dirty="0" err="1">
                <a:latin typeface="Segoe UI" panose="020B0502040204020203" pitchFamily="34" charset="0"/>
                <a:ea typeface="Calibri" panose="020F0502020204030204" pitchFamily="34" charset="0"/>
                <a:cs typeface="Times New Roman" panose="02020603050405020304" pitchFamily="18" charset="0"/>
              </a:rPr>
              <a:t>apjhm.v17i3.1521</a:t>
            </a:r>
            <a:endParaRPr lang="en-US" sz="800" kern="100" dirty="0">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Bef>
                <a:spcPts val="0"/>
              </a:spcBef>
              <a:spcAft>
                <a:spcPts val="0"/>
              </a:spcAft>
            </a:pPr>
            <a:r>
              <a:rPr lang="en-US" sz="800" kern="0" dirty="0">
                <a:latin typeface="Segoe UI" panose="020B0502040204020203" pitchFamily="34" charset="0"/>
                <a:ea typeface="Calibri" panose="020F0502020204030204" pitchFamily="34" charset="0"/>
                <a:cs typeface="Times New Roman" panose="02020603050405020304" pitchFamily="18" charset="0"/>
              </a:rPr>
              <a:t>Schulte, P. A., Guerin, R. J., </a:t>
            </a:r>
            <a:r>
              <a:rPr lang="en-US" sz="800" kern="0" dirty="0" err="1">
                <a:latin typeface="Segoe UI" panose="020B0502040204020203" pitchFamily="34" charset="0"/>
                <a:ea typeface="Calibri" panose="020F0502020204030204" pitchFamily="34" charset="0"/>
                <a:cs typeface="Times New Roman" panose="02020603050405020304" pitchFamily="18" charset="0"/>
              </a:rPr>
              <a:t>Schill</a:t>
            </a:r>
            <a:r>
              <a:rPr lang="en-US" sz="800" kern="0" dirty="0">
                <a:latin typeface="Segoe UI" panose="020B0502040204020203" pitchFamily="34" charset="0"/>
                <a:ea typeface="Calibri" panose="020F0502020204030204" pitchFamily="34" charset="0"/>
                <a:cs typeface="Times New Roman" panose="02020603050405020304" pitchFamily="18" charset="0"/>
              </a:rPr>
              <a:t>, A. L., Bhattacharya, A., Cunningham, T. R., </a:t>
            </a:r>
            <a:r>
              <a:rPr lang="en-US" sz="800" kern="0" dirty="0" err="1">
                <a:latin typeface="Segoe UI" panose="020B0502040204020203" pitchFamily="34" charset="0"/>
                <a:ea typeface="Calibri" panose="020F0502020204030204" pitchFamily="34" charset="0"/>
                <a:cs typeface="Times New Roman" panose="02020603050405020304" pitchFamily="18" charset="0"/>
              </a:rPr>
              <a:t>Pandalai</a:t>
            </a:r>
            <a:r>
              <a:rPr lang="en-US" sz="800" kern="0" dirty="0">
                <a:latin typeface="Segoe UI" panose="020B0502040204020203" pitchFamily="34" charset="0"/>
                <a:ea typeface="Calibri" panose="020F0502020204030204" pitchFamily="34" charset="0"/>
                <a:cs typeface="Times New Roman" panose="02020603050405020304" pitchFamily="18" charset="0"/>
              </a:rPr>
              <a:t>, S. P., . . . Stephenson, C. M. (2015). Considerations for Incorporating "Well-Being" in Public Policy for Workers and Workplaces. </a:t>
            </a:r>
            <a:r>
              <a:rPr lang="en-US" sz="800" i="1" kern="0" dirty="0">
                <a:latin typeface="Segoe UI" panose="020B0502040204020203" pitchFamily="34" charset="0"/>
                <a:ea typeface="Calibri" panose="020F0502020204030204" pitchFamily="34" charset="0"/>
                <a:cs typeface="Times New Roman" panose="02020603050405020304" pitchFamily="18" charset="0"/>
              </a:rPr>
              <a:t>American Journal of Public Health, 105</a:t>
            </a:r>
            <a:r>
              <a:rPr lang="en-US" sz="800" kern="0" dirty="0">
                <a:latin typeface="Segoe UI" panose="020B0502040204020203" pitchFamily="34" charset="0"/>
                <a:ea typeface="Calibri" panose="020F0502020204030204" pitchFamily="34" charset="0"/>
                <a:cs typeface="Times New Roman" panose="02020603050405020304" pitchFamily="18" charset="0"/>
              </a:rPr>
              <a:t>(8), </a:t>
            </a:r>
            <a:r>
              <a:rPr lang="en-US" sz="800" kern="0" dirty="0" err="1">
                <a:latin typeface="Segoe UI" panose="020B0502040204020203" pitchFamily="34" charset="0"/>
                <a:ea typeface="Calibri" panose="020F0502020204030204" pitchFamily="34" charset="0"/>
                <a:cs typeface="Times New Roman" panose="02020603050405020304" pitchFamily="18" charset="0"/>
              </a:rPr>
              <a:t>E31-E44</a:t>
            </a:r>
            <a:r>
              <a:rPr lang="en-US" sz="800" kern="0" dirty="0">
                <a:latin typeface="Segoe UI" panose="020B0502040204020203" pitchFamily="34" charset="0"/>
                <a:ea typeface="Calibri" panose="020F0502020204030204" pitchFamily="34" charset="0"/>
                <a:cs typeface="Times New Roman" panose="02020603050405020304" pitchFamily="18" charset="0"/>
              </a:rPr>
              <a:t>. </a:t>
            </a:r>
            <a:endParaRPr lang="en-US" sz="800" kern="100" dirty="0">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Bef>
                <a:spcPts val="0"/>
              </a:spcBef>
              <a:spcAft>
                <a:spcPts val="0"/>
              </a:spcAft>
            </a:pPr>
            <a:r>
              <a:rPr lang="en-US" sz="800" kern="0" dirty="0">
                <a:latin typeface="Segoe UI" panose="020B0502040204020203" pitchFamily="34" charset="0"/>
                <a:ea typeface="Calibri" panose="020F0502020204030204" pitchFamily="34" charset="0"/>
                <a:cs typeface="Times New Roman" panose="02020603050405020304" pitchFamily="18" charset="0"/>
              </a:rPr>
              <a:t>Seligman, M. E. (2011). </a:t>
            </a:r>
            <a:r>
              <a:rPr lang="en-US" sz="800" i="1" kern="0" dirty="0">
                <a:latin typeface="Segoe UI" panose="020B0502040204020203" pitchFamily="34" charset="0"/>
                <a:ea typeface="Calibri" panose="020F0502020204030204" pitchFamily="34" charset="0"/>
                <a:cs typeface="Times New Roman" panose="02020603050405020304" pitchFamily="18" charset="0"/>
              </a:rPr>
              <a:t>Flourish: A visionary new understanding of happiness and well-being</a:t>
            </a:r>
            <a:r>
              <a:rPr lang="en-US" sz="800" kern="0" dirty="0">
                <a:latin typeface="Segoe UI" panose="020B0502040204020203" pitchFamily="34" charset="0"/>
                <a:ea typeface="Calibri" panose="020F0502020204030204" pitchFamily="34" charset="0"/>
                <a:cs typeface="Times New Roman" panose="02020603050405020304" pitchFamily="18" charset="0"/>
              </a:rPr>
              <a:t>: Simon and Schuster.</a:t>
            </a:r>
            <a:endParaRPr lang="en-US" sz="800" kern="100" dirty="0">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Bef>
                <a:spcPts val="0"/>
              </a:spcBef>
              <a:spcAft>
                <a:spcPts val="0"/>
              </a:spcAft>
            </a:pPr>
            <a:r>
              <a:rPr lang="en-US" sz="800" kern="0" dirty="0" err="1">
                <a:latin typeface="Segoe UI" panose="020B0502040204020203" pitchFamily="34" charset="0"/>
                <a:ea typeface="Calibri" panose="020F0502020204030204" pitchFamily="34" charset="0"/>
                <a:cs typeface="Times New Roman" panose="02020603050405020304" pitchFamily="18" charset="0"/>
              </a:rPr>
              <a:t>Shanafelt</a:t>
            </a:r>
            <a:r>
              <a:rPr lang="en-US" sz="800" kern="0" dirty="0">
                <a:latin typeface="Segoe UI" panose="020B0502040204020203" pitchFamily="34" charset="0"/>
                <a:ea typeface="Calibri" panose="020F0502020204030204" pitchFamily="34" charset="0"/>
                <a:cs typeface="Times New Roman" panose="02020603050405020304" pitchFamily="18" charset="0"/>
              </a:rPr>
              <a:t>, T. D. (2021). Physician Well-being 2.0: Where Are We and Where Are We Going? </a:t>
            </a:r>
            <a:r>
              <a:rPr lang="en-US" sz="800" i="1" kern="0" dirty="0">
                <a:latin typeface="Segoe UI" panose="020B0502040204020203" pitchFamily="34" charset="0"/>
                <a:ea typeface="Calibri" panose="020F0502020204030204" pitchFamily="34" charset="0"/>
                <a:cs typeface="Times New Roman" panose="02020603050405020304" pitchFamily="18" charset="0"/>
              </a:rPr>
              <a:t>Mayo Clinic Proceedings, 96</a:t>
            </a:r>
            <a:r>
              <a:rPr lang="en-US" sz="800" kern="0" dirty="0">
                <a:latin typeface="Segoe UI" panose="020B0502040204020203" pitchFamily="34" charset="0"/>
                <a:ea typeface="Calibri" panose="020F0502020204030204" pitchFamily="34" charset="0"/>
                <a:cs typeface="Times New Roman" panose="02020603050405020304" pitchFamily="18" charset="0"/>
              </a:rPr>
              <a:t>(10), 2682-2693. </a:t>
            </a:r>
            <a:r>
              <a:rPr lang="en-US" sz="800" kern="0" dirty="0" err="1">
                <a:latin typeface="Segoe UI" panose="020B0502040204020203" pitchFamily="34" charset="0"/>
                <a:ea typeface="Calibri" panose="020F0502020204030204" pitchFamily="34" charset="0"/>
                <a:cs typeface="Times New Roman" panose="02020603050405020304" pitchFamily="18" charset="0"/>
              </a:rPr>
              <a:t>doi:10.1016</a:t>
            </a:r>
            <a:r>
              <a:rPr lang="en-US" sz="800" kern="0" dirty="0">
                <a:latin typeface="Segoe UI" panose="020B0502040204020203" pitchFamily="34" charset="0"/>
                <a:ea typeface="Calibri" panose="020F0502020204030204" pitchFamily="34" charset="0"/>
                <a:cs typeface="Times New Roman" panose="02020603050405020304" pitchFamily="18" charset="0"/>
              </a:rPr>
              <a:t>/</a:t>
            </a:r>
            <a:r>
              <a:rPr lang="en-US" sz="800" kern="0" dirty="0" err="1">
                <a:latin typeface="Segoe UI" panose="020B0502040204020203" pitchFamily="34" charset="0"/>
                <a:ea typeface="Calibri" panose="020F0502020204030204" pitchFamily="34" charset="0"/>
                <a:cs typeface="Times New Roman" panose="02020603050405020304" pitchFamily="18" charset="0"/>
              </a:rPr>
              <a:t>j.mayocp.2021.06.005</a:t>
            </a:r>
            <a:endParaRPr lang="en-US" sz="800" kern="100" dirty="0">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Bef>
                <a:spcPts val="0"/>
              </a:spcBef>
              <a:spcAft>
                <a:spcPts val="0"/>
              </a:spcAft>
            </a:pPr>
            <a:r>
              <a:rPr lang="en-US" sz="800" kern="0" dirty="0" err="1">
                <a:latin typeface="Segoe UI" panose="020B0502040204020203" pitchFamily="34" charset="0"/>
                <a:ea typeface="Calibri" panose="020F0502020204030204" pitchFamily="34" charset="0"/>
                <a:cs typeface="Times New Roman" panose="02020603050405020304" pitchFamily="18" charset="0"/>
              </a:rPr>
              <a:t>Slavin</a:t>
            </a:r>
            <a:r>
              <a:rPr lang="en-US" sz="800" kern="0" dirty="0">
                <a:latin typeface="Segoe UI" panose="020B0502040204020203" pitchFamily="34" charset="0"/>
                <a:ea typeface="Calibri" panose="020F0502020204030204" pitchFamily="34" charset="0"/>
                <a:cs typeface="Times New Roman" panose="02020603050405020304" pitchFamily="18" charset="0"/>
              </a:rPr>
              <a:t>, S. (2021). Reimagining Well-Being Initiatives in Medical Education: Shifting From Promoting Wellness to Increasing Satisfaction. </a:t>
            </a:r>
            <a:r>
              <a:rPr lang="en-US" sz="800" i="1" kern="0" dirty="0">
                <a:latin typeface="Segoe UI" panose="020B0502040204020203" pitchFamily="34" charset="0"/>
                <a:ea typeface="Calibri" panose="020F0502020204030204" pitchFamily="34" charset="0"/>
                <a:cs typeface="Times New Roman" panose="02020603050405020304" pitchFamily="18" charset="0"/>
              </a:rPr>
              <a:t>Academic Medicine, 96</a:t>
            </a:r>
            <a:r>
              <a:rPr lang="en-US" sz="800" kern="0" dirty="0">
                <a:latin typeface="Segoe UI" panose="020B0502040204020203" pitchFamily="34" charset="0"/>
                <a:ea typeface="Calibri" panose="020F0502020204030204" pitchFamily="34" charset="0"/>
                <a:cs typeface="Times New Roman" panose="02020603050405020304" pitchFamily="18" charset="0"/>
              </a:rPr>
              <a:t>(5), 632-634. </a:t>
            </a:r>
            <a:r>
              <a:rPr lang="en-US" sz="800" kern="0" dirty="0" err="1">
                <a:latin typeface="Segoe UI" panose="020B0502040204020203" pitchFamily="34" charset="0"/>
                <a:ea typeface="Calibri" panose="020F0502020204030204" pitchFamily="34" charset="0"/>
                <a:cs typeface="Times New Roman" panose="02020603050405020304" pitchFamily="18" charset="0"/>
              </a:rPr>
              <a:t>doi:10.1097</a:t>
            </a:r>
            <a:r>
              <a:rPr lang="en-US" sz="800" kern="0" dirty="0">
                <a:latin typeface="Segoe UI" panose="020B0502040204020203" pitchFamily="34" charset="0"/>
                <a:ea typeface="Calibri" panose="020F0502020204030204" pitchFamily="34" charset="0"/>
                <a:cs typeface="Times New Roman" panose="02020603050405020304" pitchFamily="18" charset="0"/>
              </a:rPr>
              <a:t>/</a:t>
            </a:r>
            <a:r>
              <a:rPr lang="en-US" sz="800" kern="0" dirty="0" err="1">
                <a:latin typeface="Segoe UI" panose="020B0502040204020203" pitchFamily="34" charset="0"/>
                <a:ea typeface="Calibri" panose="020F0502020204030204" pitchFamily="34" charset="0"/>
                <a:cs typeface="Times New Roman" panose="02020603050405020304" pitchFamily="18" charset="0"/>
              </a:rPr>
              <a:t>acm.0000000000004023</a:t>
            </a:r>
            <a:endParaRPr lang="en-US" sz="800" kern="100" dirty="0">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Bef>
                <a:spcPts val="0"/>
              </a:spcBef>
              <a:spcAft>
                <a:spcPts val="0"/>
              </a:spcAft>
            </a:pPr>
            <a:r>
              <a:rPr lang="en-US" sz="800" kern="0" dirty="0" err="1">
                <a:latin typeface="Segoe UI" panose="020B0502040204020203" pitchFamily="34" charset="0"/>
                <a:ea typeface="Calibri" panose="020F0502020204030204" pitchFamily="34" charset="0"/>
                <a:cs typeface="Times New Roman" panose="02020603050405020304" pitchFamily="18" charset="0"/>
              </a:rPr>
              <a:t>Underdahl</a:t>
            </a:r>
            <a:r>
              <a:rPr lang="en-US" sz="800" kern="0" dirty="0">
                <a:latin typeface="Segoe UI" panose="020B0502040204020203" pitchFamily="34" charset="0"/>
                <a:ea typeface="Calibri" panose="020F0502020204030204" pitchFamily="34" charset="0"/>
                <a:cs typeface="Times New Roman" panose="02020603050405020304" pitchFamily="18" charset="0"/>
              </a:rPr>
              <a:t>, L., </a:t>
            </a:r>
            <a:r>
              <a:rPr lang="en-US" sz="800" kern="0" dirty="0" err="1">
                <a:latin typeface="Segoe UI" panose="020B0502040204020203" pitchFamily="34" charset="0"/>
                <a:ea typeface="Calibri" panose="020F0502020204030204" pitchFamily="34" charset="0"/>
                <a:cs typeface="Times New Roman" panose="02020603050405020304" pitchFamily="18" charset="0"/>
              </a:rPr>
              <a:t>Ditri</a:t>
            </a:r>
            <a:r>
              <a:rPr lang="en-US" sz="800" kern="0" dirty="0">
                <a:latin typeface="Segoe UI" panose="020B0502040204020203" pitchFamily="34" charset="0"/>
                <a:ea typeface="Calibri" panose="020F0502020204030204" pitchFamily="34" charset="0"/>
                <a:cs typeface="Times New Roman" panose="02020603050405020304" pitchFamily="18" charset="0"/>
              </a:rPr>
              <a:t>, M., &amp; </a:t>
            </a:r>
            <a:r>
              <a:rPr lang="en-US" sz="800" kern="0" dirty="0" err="1">
                <a:latin typeface="Segoe UI" panose="020B0502040204020203" pitchFamily="34" charset="0"/>
                <a:ea typeface="Calibri" panose="020F0502020204030204" pitchFamily="34" charset="0"/>
                <a:cs typeface="Times New Roman" panose="02020603050405020304" pitchFamily="18" charset="0"/>
              </a:rPr>
              <a:t>Duthely</a:t>
            </a:r>
            <a:r>
              <a:rPr lang="en-US" sz="800" kern="0" dirty="0">
                <a:latin typeface="Segoe UI" panose="020B0502040204020203" pitchFamily="34" charset="0"/>
                <a:ea typeface="Calibri" panose="020F0502020204030204" pitchFamily="34" charset="0"/>
                <a:cs typeface="Times New Roman" panose="02020603050405020304" pitchFamily="18" charset="0"/>
              </a:rPr>
              <a:t>, L. M. (2024). Physician Burnout: Evidence-Based Roadmaps to Prioritizing and Supporting Personal Wellbeing. </a:t>
            </a:r>
            <a:r>
              <a:rPr lang="en-US" sz="800" i="1" kern="0" dirty="0">
                <a:latin typeface="Segoe UI" panose="020B0502040204020203" pitchFamily="34" charset="0"/>
                <a:ea typeface="Calibri" panose="020F0502020204030204" pitchFamily="34" charset="0"/>
                <a:cs typeface="Times New Roman" panose="02020603050405020304" pitchFamily="18" charset="0"/>
              </a:rPr>
              <a:t>J </a:t>
            </a:r>
            <a:r>
              <a:rPr lang="en-US" sz="800" i="1" kern="0" dirty="0" err="1">
                <a:latin typeface="Segoe UI" panose="020B0502040204020203" pitchFamily="34" charset="0"/>
                <a:ea typeface="Calibri" panose="020F0502020204030204" pitchFamily="34" charset="0"/>
                <a:cs typeface="Times New Roman" panose="02020603050405020304" pitchFamily="18" charset="0"/>
              </a:rPr>
              <a:t>Healthc</a:t>
            </a:r>
            <a:r>
              <a:rPr lang="en-US" sz="800" i="1" kern="0" dirty="0">
                <a:latin typeface="Segoe UI" panose="020B0502040204020203" pitchFamily="34" charset="0"/>
                <a:ea typeface="Calibri" panose="020F0502020204030204" pitchFamily="34" charset="0"/>
                <a:cs typeface="Times New Roman" panose="02020603050405020304" pitchFamily="18" charset="0"/>
              </a:rPr>
              <a:t> </a:t>
            </a:r>
            <a:r>
              <a:rPr lang="en-US" sz="800" i="1" kern="0" dirty="0" err="1">
                <a:latin typeface="Segoe UI" panose="020B0502040204020203" pitchFamily="34" charset="0"/>
                <a:ea typeface="Calibri" panose="020F0502020204030204" pitchFamily="34" charset="0"/>
                <a:cs typeface="Times New Roman" panose="02020603050405020304" pitchFamily="18" charset="0"/>
              </a:rPr>
              <a:t>Leadersh</a:t>
            </a:r>
            <a:r>
              <a:rPr lang="en-US" sz="800" i="1" kern="0" dirty="0">
                <a:latin typeface="Segoe UI" panose="020B0502040204020203" pitchFamily="34" charset="0"/>
                <a:ea typeface="Calibri" panose="020F0502020204030204" pitchFamily="34" charset="0"/>
                <a:cs typeface="Times New Roman" panose="02020603050405020304" pitchFamily="18" charset="0"/>
              </a:rPr>
              <a:t>, 16</a:t>
            </a:r>
            <a:r>
              <a:rPr lang="en-US" sz="800" kern="0" dirty="0">
                <a:latin typeface="Segoe UI" panose="020B0502040204020203" pitchFamily="34" charset="0"/>
                <a:ea typeface="Calibri" panose="020F0502020204030204" pitchFamily="34" charset="0"/>
                <a:cs typeface="Times New Roman" panose="02020603050405020304" pitchFamily="18" charset="0"/>
              </a:rPr>
              <a:t>, 15-27. </a:t>
            </a:r>
            <a:r>
              <a:rPr lang="en-US" sz="800" kern="0" dirty="0" err="1">
                <a:latin typeface="Segoe UI" panose="020B0502040204020203" pitchFamily="34" charset="0"/>
                <a:ea typeface="Calibri" panose="020F0502020204030204" pitchFamily="34" charset="0"/>
                <a:cs typeface="Times New Roman" panose="02020603050405020304" pitchFamily="18" charset="0"/>
              </a:rPr>
              <a:t>doi:10.2147</a:t>
            </a:r>
            <a:r>
              <a:rPr lang="en-US" sz="800" kern="0" dirty="0">
                <a:latin typeface="Segoe UI" panose="020B0502040204020203" pitchFamily="34" charset="0"/>
                <a:ea typeface="Calibri" panose="020F0502020204030204" pitchFamily="34" charset="0"/>
                <a:cs typeface="Times New Roman" panose="02020603050405020304" pitchFamily="18" charset="0"/>
              </a:rPr>
              <a:t>/</a:t>
            </a:r>
            <a:r>
              <a:rPr lang="en-US" sz="800" kern="0" dirty="0" err="1">
                <a:latin typeface="Segoe UI" panose="020B0502040204020203" pitchFamily="34" charset="0"/>
                <a:ea typeface="Calibri" panose="020F0502020204030204" pitchFamily="34" charset="0"/>
                <a:cs typeface="Times New Roman" panose="02020603050405020304" pitchFamily="18" charset="0"/>
              </a:rPr>
              <a:t>jhl.S389245</a:t>
            </a:r>
            <a:endParaRPr lang="en-US" sz="800" kern="100" dirty="0">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Bef>
                <a:spcPts val="0"/>
              </a:spcBef>
              <a:spcAft>
                <a:spcPts val="0"/>
              </a:spcAft>
            </a:pPr>
            <a:r>
              <a:rPr lang="en-US" sz="800" kern="0" dirty="0" err="1">
                <a:latin typeface="Segoe UI" panose="020B0502040204020203" pitchFamily="34" charset="0"/>
                <a:ea typeface="Calibri" panose="020F0502020204030204" pitchFamily="34" charset="0"/>
                <a:cs typeface="Times New Roman" panose="02020603050405020304" pitchFamily="18" charset="0"/>
              </a:rPr>
              <a:t>VanderWeele</a:t>
            </a:r>
            <a:r>
              <a:rPr lang="en-US" sz="800" kern="0" dirty="0">
                <a:latin typeface="Segoe UI" panose="020B0502040204020203" pitchFamily="34" charset="0"/>
                <a:ea typeface="Calibri" panose="020F0502020204030204" pitchFamily="34" charset="0"/>
                <a:cs typeface="Times New Roman" panose="02020603050405020304" pitchFamily="18" charset="0"/>
              </a:rPr>
              <a:t>, T. J. (2017). On the promotion of human flourishing. </a:t>
            </a:r>
            <a:r>
              <a:rPr lang="en-US" sz="800" i="1" kern="0" dirty="0">
                <a:latin typeface="Segoe UI" panose="020B0502040204020203" pitchFamily="34" charset="0"/>
                <a:ea typeface="Calibri" panose="020F0502020204030204" pitchFamily="34" charset="0"/>
                <a:cs typeface="Times New Roman" panose="02020603050405020304" pitchFamily="18" charset="0"/>
              </a:rPr>
              <a:t>Proc Natl </a:t>
            </a:r>
            <a:r>
              <a:rPr lang="en-US" sz="800" i="1" kern="0" dirty="0" err="1">
                <a:latin typeface="Segoe UI" panose="020B0502040204020203" pitchFamily="34" charset="0"/>
                <a:ea typeface="Calibri" panose="020F0502020204030204" pitchFamily="34" charset="0"/>
                <a:cs typeface="Times New Roman" panose="02020603050405020304" pitchFamily="18" charset="0"/>
              </a:rPr>
              <a:t>Acad</a:t>
            </a:r>
            <a:r>
              <a:rPr lang="en-US" sz="800" i="1" kern="0" dirty="0">
                <a:latin typeface="Segoe UI" panose="020B0502040204020203" pitchFamily="34" charset="0"/>
                <a:ea typeface="Calibri" panose="020F0502020204030204" pitchFamily="34" charset="0"/>
                <a:cs typeface="Times New Roman" panose="02020603050405020304" pitchFamily="18" charset="0"/>
              </a:rPr>
              <a:t> Sci U S A, 114</a:t>
            </a:r>
            <a:r>
              <a:rPr lang="en-US" sz="800" kern="0" dirty="0">
                <a:latin typeface="Segoe UI" panose="020B0502040204020203" pitchFamily="34" charset="0"/>
                <a:ea typeface="Calibri" panose="020F0502020204030204" pitchFamily="34" charset="0"/>
                <a:cs typeface="Times New Roman" panose="02020603050405020304" pitchFamily="18" charset="0"/>
              </a:rPr>
              <a:t>(31), 8148-8156. </a:t>
            </a:r>
            <a:r>
              <a:rPr lang="en-US" sz="800" kern="0" dirty="0" err="1">
                <a:latin typeface="Segoe UI" panose="020B0502040204020203" pitchFamily="34" charset="0"/>
                <a:ea typeface="Calibri" panose="020F0502020204030204" pitchFamily="34" charset="0"/>
                <a:cs typeface="Times New Roman" panose="02020603050405020304" pitchFamily="18" charset="0"/>
              </a:rPr>
              <a:t>doi:10.1073</a:t>
            </a:r>
            <a:r>
              <a:rPr lang="en-US" sz="800" kern="0" dirty="0">
                <a:latin typeface="Segoe UI" panose="020B0502040204020203" pitchFamily="34" charset="0"/>
                <a:ea typeface="Calibri" panose="020F0502020204030204" pitchFamily="34" charset="0"/>
                <a:cs typeface="Times New Roman" panose="02020603050405020304" pitchFamily="18" charset="0"/>
              </a:rPr>
              <a:t>/</a:t>
            </a:r>
            <a:r>
              <a:rPr lang="en-US" sz="800" kern="0" dirty="0" err="1">
                <a:latin typeface="Segoe UI" panose="020B0502040204020203" pitchFamily="34" charset="0"/>
                <a:ea typeface="Calibri" panose="020F0502020204030204" pitchFamily="34" charset="0"/>
                <a:cs typeface="Times New Roman" panose="02020603050405020304" pitchFamily="18" charset="0"/>
              </a:rPr>
              <a:t>pnas.1702996114</a:t>
            </a:r>
            <a:endParaRPr lang="en-US" sz="800" kern="100" dirty="0">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Bef>
                <a:spcPts val="0"/>
              </a:spcBef>
              <a:spcAft>
                <a:spcPts val="0"/>
              </a:spcAft>
            </a:pPr>
            <a:r>
              <a:rPr lang="en-US" sz="800" kern="0" dirty="0" err="1">
                <a:latin typeface="Segoe UI" panose="020B0502040204020203" pitchFamily="34" charset="0"/>
                <a:ea typeface="Calibri" panose="020F0502020204030204" pitchFamily="34" charset="0"/>
                <a:cs typeface="Times New Roman" panose="02020603050405020304" pitchFamily="18" charset="0"/>
              </a:rPr>
              <a:t>VanderWeele</a:t>
            </a:r>
            <a:r>
              <a:rPr lang="en-US" sz="800" kern="0" dirty="0">
                <a:latin typeface="Segoe UI" panose="020B0502040204020203" pitchFamily="34" charset="0"/>
                <a:ea typeface="Calibri" panose="020F0502020204030204" pitchFamily="34" charset="0"/>
                <a:cs typeface="Times New Roman" panose="02020603050405020304" pitchFamily="18" charset="0"/>
              </a:rPr>
              <a:t>, T. J. (2020). Activities for flourishing: An evidence-based guide. </a:t>
            </a:r>
            <a:r>
              <a:rPr lang="en-US" sz="800" i="1" kern="0" dirty="0">
                <a:latin typeface="Segoe UI" panose="020B0502040204020203" pitchFamily="34" charset="0"/>
                <a:ea typeface="Calibri" panose="020F0502020204030204" pitchFamily="34" charset="0"/>
                <a:cs typeface="Times New Roman" panose="02020603050405020304" pitchFamily="18" charset="0"/>
              </a:rPr>
              <a:t>Journal of Positive Psychology and Wellbeing, 4</a:t>
            </a:r>
            <a:r>
              <a:rPr lang="en-US" sz="800" kern="0" dirty="0">
                <a:latin typeface="Segoe UI" panose="020B0502040204020203" pitchFamily="34" charset="0"/>
                <a:ea typeface="Calibri" panose="020F0502020204030204" pitchFamily="34" charset="0"/>
                <a:cs typeface="Times New Roman" panose="02020603050405020304" pitchFamily="18" charset="0"/>
              </a:rPr>
              <a:t>, 79-91. </a:t>
            </a:r>
            <a:endParaRPr lang="en-US" sz="800" kern="100" dirty="0">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Bef>
                <a:spcPts val="0"/>
              </a:spcBef>
              <a:spcAft>
                <a:spcPts val="0"/>
              </a:spcAft>
            </a:pPr>
            <a:r>
              <a:rPr lang="en-US" sz="800" kern="0" dirty="0" err="1">
                <a:latin typeface="Segoe UI" panose="020B0502040204020203" pitchFamily="34" charset="0"/>
                <a:ea typeface="Calibri" panose="020F0502020204030204" pitchFamily="34" charset="0"/>
                <a:cs typeface="Times New Roman" panose="02020603050405020304" pitchFamily="18" charset="0"/>
              </a:rPr>
              <a:t>Yeluru</a:t>
            </a:r>
            <a:r>
              <a:rPr lang="en-US" sz="800" kern="0" dirty="0">
                <a:latin typeface="Segoe UI" panose="020B0502040204020203" pitchFamily="34" charset="0"/>
                <a:ea typeface="Calibri" panose="020F0502020204030204" pitchFamily="34" charset="0"/>
                <a:cs typeface="Times New Roman" panose="02020603050405020304" pitchFamily="18" charset="0"/>
              </a:rPr>
              <a:t>, H., Newton, H. L., &amp; Kapoor, R. (2022). Physician Burnout Through the Female Lens: A Silent Crisis. </a:t>
            </a:r>
            <a:r>
              <a:rPr lang="en-US" sz="800" i="1" kern="0" dirty="0">
                <a:latin typeface="Segoe UI" panose="020B0502040204020203" pitchFamily="34" charset="0"/>
                <a:ea typeface="Calibri" panose="020F0502020204030204" pitchFamily="34" charset="0"/>
                <a:cs typeface="Times New Roman" panose="02020603050405020304" pitchFamily="18" charset="0"/>
              </a:rPr>
              <a:t>Front Public Health, 10</a:t>
            </a:r>
            <a:r>
              <a:rPr lang="en-US" sz="800" kern="0" dirty="0">
                <a:latin typeface="Segoe UI" panose="020B0502040204020203" pitchFamily="34" charset="0"/>
                <a:ea typeface="Calibri" panose="020F0502020204030204" pitchFamily="34" charset="0"/>
                <a:cs typeface="Times New Roman" panose="02020603050405020304" pitchFamily="18" charset="0"/>
              </a:rPr>
              <a:t>, 880061. </a:t>
            </a:r>
            <a:r>
              <a:rPr lang="en-US" sz="800" kern="0" dirty="0" err="1">
                <a:latin typeface="Segoe UI" panose="020B0502040204020203" pitchFamily="34" charset="0"/>
                <a:ea typeface="Calibri" panose="020F0502020204030204" pitchFamily="34" charset="0"/>
                <a:cs typeface="Times New Roman" panose="02020603050405020304" pitchFamily="18" charset="0"/>
              </a:rPr>
              <a:t>doi:10.3389</a:t>
            </a:r>
            <a:r>
              <a:rPr lang="en-US" sz="800" kern="0" dirty="0">
                <a:latin typeface="Segoe UI" panose="020B0502040204020203" pitchFamily="34" charset="0"/>
                <a:ea typeface="Calibri" panose="020F0502020204030204" pitchFamily="34" charset="0"/>
                <a:cs typeface="Times New Roman" panose="02020603050405020304" pitchFamily="18" charset="0"/>
              </a:rPr>
              <a:t>/</a:t>
            </a:r>
            <a:r>
              <a:rPr lang="en-US" sz="800" kern="0" dirty="0" err="1">
                <a:latin typeface="Segoe UI" panose="020B0502040204020203" pitchFamily="34" charset="0"/>
                <a:ea typeface="Calibri" panose="020F0502020204030204" pitchFamily="34" charset="0"/>
                <a:cs typeface="Times New Roman" panose="02020603050405020304" pitchFamily="18" charset="0"/>
              </a:rPr>
              <a:t>fpubh.2022.880061</a:t>
            </a:r>
            <a:endParaRPr lang="en-US" sz="800" kern="1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800"/>
              </a:spcAft>
            </a:pPr>
            <a:endParaRPr lang="en-US" sz="800"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61933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6580E-D773-BA51-6116-512820A481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069A96-A30C-63D7-87CD-F6B93035285E}"/>
              </a:ext>
            </a:extLst>
          </p:cNvPr>
          <p:cNvSpPr>
            <a:spLocks noGrp="1"/>
          </p:cNvSpPr>
          <p:nvPr>
            <p:ph type="title"/>
          </p:nvPr>
        </p:nvSpPr>
        <p:spPr/>
        <p:txBody>
          <a:bodyPr/>
          <a:lstStyle/>
          <a:p>
            <a:pPr eaLnBrk="1" fontAlgn="auto" hangingPunct="1">
              <a:spcAft>
                <a:spcPts val="0"/>
              </a:spcAft>
              <a:defRPr/>
            </a:pPr>
            <a:r>
              <a:rPr lang="en-US" dirty="0">
                <a:solidFill>
                  <a:schemeClr val="bg1">
                    <a:lumMod val="95000"/>
                  </a:schemeClr>
                </a:solidFill>
              </a:rPr>
              <a:t>  </a:t>
            </a:r>
          </a:p>
        </p:txBody>
      </p:sp>
      <p:sp>
        <p:nvSpPr>
          <p:cNvPr id="9219" name="Content Placeholder 2">
            <a:extLst>
              <a:ext uri="{FF2B5EF4-FFF2-40B4-BE49-F238E27FC236}">
                <a16:creationId xmlns:a16="http://schemas.microsoft.com/office/drawing/2014/main" id="{16C301C5-335B-8BF7-1F29-CF9387B10023}"/>
              </a:ext>
            </a:extLst>
          </p:cNvPr>
          <p:cNvSpPr>
            <a:spLocks noGrp="1"/>
          </p:cNvSpPr>
          <p:nvPr>
            <p:ph idx="1"/>
          </p:nvPr>
        </p:nvSpPr>
        <p:spPr>
          <a:xfrm>
            <a:off x="2346326" y="1100138"/>
            <a:ext cx="7521575" cy="4157662"/>
          </a:xfrm>
        </p:spPr>
        <p:txBody>
          <a:bodyPr/>
          <a:lstStyle/>
          <a:p>
            <a:pPr algn="ctr" eaLnBrk="1" hangingPunct="1"/>
            <a:endParaRPr lang="en-US" altLang="en-US" b="0"/>
          </a:p>
          <a:p>
            <a:pPr algn="ctr" eaLnBrk="1" hangingPunct="1"/>
            <a:endParaRPr lang="en-US" altLang="en-US" b="0"/>
          </a:p>
          <a:p>
            <a:pPr eaLnBrk="1" hangingPunct="1"/>
            <a:endParaRPr lang="en-US" altLang="en-US"/>
          </a:p>
        </p:txBody>
      </p:sp>
      <p:pic>
        <p:nvPicPr>
          <p:cNvPr id="5" name="Google Shape;89;p1">
            <a:extLst>
              <a:ext uri="{FF2B5EF4-FFF2-40B4-BE49-F238E27FC236}">
                <a16:creationId xmlns:a16="http://schemas.microsoft.com/office/drawing/2014/main" id="{CA507AB3-6D49-41C4-8B6D-D2323E98B493}"/>
              </a:ext>
            </a:extLst>
          </p:cNvPr>
          <p:cNvPicPr preferRelativeResize="0"/>
          <p:nvPr/>
        </p:nvPicPr>
        <p:blipFill rotWithShape="1">
          <a:blip r:embed="rId2">
            <a:alphaModFix/>
          </a:blip>
          <a:srcRect t="14721" b="14366"/>
          <a:stretch/>
        </p:blipFill>
        <p:spPr>
          <a:xfrm>
            <a:off x="3029911" y="1086191"/>
            <a:ext cx="6132179" cy="2900351"/>
          </a:xfrm>
          <a:prstGeom prst="rect">
            <a:avLst/>
          </a:prstGeom>
          <a:noFill/>
          <a:ln>
            <a:noFill/>
          </a:ln>
        </p:spPr>
      </p:pic>
      <p:grpSp>
        <p:nvGrpSpPr>
          <p:cNvPr id="6" name="Google Shape;90;p1">
            <a:extLst>
              <a:ext uri="{FF2B5EF4-FFF2-40B4-BE49-F238E27FC236}">
                <a16:creationId xmlns:a16="http://schemas.microsoft.com/office/drawing/2014/main" id="{85B08E73-644C-4813-AB50-7DB17972DFED}"/>
              </a:ext>
            </a:extLst>
          </p:cNvPr>
          <p:cNvGrpSpPr/>
          <p:nvPr/>
        </p:nvGrpSpPr>
        <p:grpSpPr>
          <a:xfrm>
            <a:off x="1619683" y="5042911"/>
            <a:ext cx="8952629" cy="495738"/>
            <a:chOff x="2318139" y="11144738"/>
            <a:chExt cx="17499592" cy="969012"/>
          </a:xfrm>
        </p:grpSpPr>
        <p:pic>
          <p:nvPicPr>
            <p:cNvPr id="7" name="Google Shape;91;p1">
              <a:extLst>
                <a:ext uri="{FF2B5EF4-FFF2-40B4-BE49-F238E27FC236}">
                  <a16:creationId xmlns:a16="http://schemas.microsoft.com/office/drawing/2014/main" id="{89096A98-D00D-4249-9D20-53AACA783CB2}"/>
                </a:ext>
              </a:extLst>
            </p:cNvPr>
            <p:cNvPicPr preferRelativeResize="0"/>
            <p:nvPr/>
          </p:nvPicPr>
          <p:blipFill rotWithShape="1">
            <a:blip r:embed="rId3">
              <a:alphaModFix/>
            </a:blip>
            <a:srcRect/>
            <a:stretch/>
          </p:blipFill>
          <p:spPr>
            <a:xfrm>
              <a:off x="17623171" y="11274118"/>
              <a:ext cx="2194560" cy="710240"/>
            </a:xfrm>
            <a:prstGeom prst="rect">
              <a:avLst/>
            </a:prstGeom>
            <a:noFill/>
            <a:ln>
              <a:noFill/>
            </a:ln>
          </p:spPr>
        </p:pic>
        <p:pic>
          <p:nvPicPr>
            <p:cNvPr id="8" name="Google Shape;92;p1">
              <a:extLst>
                <a:ext uri="{FF2B5EF4-FFF2-40B4-BE49-F238E27FC236}">
                  <a16:creationId xmlns:a16="http://schemas.microsoft.com/office/drawing/2014/main" id="{929CF1D1-A718-4F47-90B6-2D11C6543FF5}"/>
                </a:ext>
              </a:extLst>
            </p:cNvPr>
            <p:cNvPicPr preferRelativeResize="0"/>
            <p:nvPr/>
          </p:nvPicPr>
          <p:blipFill rotWithShape="1">
            <a:blip r:embed="rId4">
              <a:alphaModFix/>
            </a:blip>
            <a:srcRect t="31097" b="28735"/>
            <a:stretch/>
          </p:blipFill>
          <p:spPr>
            <a:xfrm>
              <a:off x="9091467" y="11144738"/>
              <a:ext cx="3221425" cy="969000"/>
            </a:xfrm>
            <a:prstGeom prst="rect">
              <a:avLst/>
            </a:prstGeom>
            <a:noFill/>
            <a:ln>
              <a:noFill/>
            </a:ln>
          </p:spPr>
        </p:pic>
        <p:pic>
          <p:nvPicPr>
            <p:cNvPr id="9" name="Google Shape;93;p1">
              <a:extLst>
                <a:ext uri="{FF2B5EF4-FFF2-40B4-BE49-F238E27FC236}">
                  <a16:creationId xmlns:a16="http://schemas.microsoft.com/office/drawing/2014/main" id="{B886D6B8-F193-46D0-A1B8-D3477FFB067C}"/>
                </a:ext>
              </a:extLst>
            </p:cNvPr>
            <p:cNvPicPr preferRelativeResize="0"/>
            <p:nvPr/>
          </p:nvPicPr>
          <p:blipFill rotWithShape="1">
            <a:blip r:embed="rId5">
              <a:alphaModFix/>
            </a:blip>
            <a:srcRect/>
            <a:stretch/>
          </p:blipFill>
          <p:spPr>
            <a:xfrm>
              <a:off x="13230672" y="11236727"/>
              <a:ext cx="3474720" cy="785023"/>
            </a:xfrm>
            <a:prstGeom prst="rect">
              <a:avLst/>
            </a:prstGeom>
            <a:noFill/>
            <a:ln>
              <a:noFill/>
            </a:ln>
          </p:spPr>
        </p:pic>
        <p:pic>
          <p:nvPicPr>
            <p:cNvPr id="10" name="Google Shape;94;p1">
              <a:extLst>
                <a:ext uri="{FF2B5EF4-FFF2-40B4-BE49-F238E27FC236}">
                  <a16:creationId xmlns:a16="http://schemas.microsoft.com/office/drawing/2014/main" id="{655D0714-6F52-43BF-BD5A-69B1321C439B}"/>
                </a:ext>
              </a:extLst>
            </p:cNvPr>
            <p:cNvPicPr preferRelativeResize="0"/>
            <p:nvPr/>
          </p:nvPicPr>
          <p:blipFill rotWithShape="1">
            <a:blip r:embed="rId6">
              <a:alphaModFix/>
            </a:blip>
            <a:srcRect b="-10692"/>
            <a:stretch/>
          </p:blipFill>
          <p:spPr>
            <a:xfrm>
              <a:off x="2318139" y="11230100"/>
              <a:ext cx="2560324" cy="883650"/>
            </a:xfrm>
            <a:prstGeom prst="rect">
              <a:avLst/>
            </a:prstGeom>
            <a:noFill/>
            <a:ln>
              <a:noFill/>
            </a:ln>
          </p:spPr>
        </p:pic>
        <p:pic>
          <p:nvPicPr>
            <p:cNvPr id="11" name="Google Shape;95;p1">
              <a:extLst>
                <a:ext uri="{FF2B5EF4-FFF2-40B4-BE49-F238E27FC236}">
                  <a16:creationId xmlns:a16="http://schemas.microsoft.com/office/drawing/2014/main" id="{AD6055CC-2380-41E6-BEC0-21C3119F36C2}"/>
                </a:ext>
              </a:extLst>
            </p:cNvPr>
            <p:cNvPicPr preferRelativeResize="0"/>
            <p:nvPr/>
          </p:nvPicPr>
          <p:blipFill rotWithShape="1">
            <a:blip r:embed="rId7">
              <a:alphaModFix/>
            </a:blip>
            <a:srcRect/>
            <a:stretch/>
          </p:blipFill>
          <p:spPr>
            <a:xfrm>
              <a:off x="5796247" y="11229075"/>
              <a:ext cx="2377440" cy="800326"/>
            </a:xfrm>
            <a:prstGeom prst="rect">
              <a:avLst/>
            </a:prstGeom>
            <a:noFill/>
            <a:ln>
              <a:noFill/>
            </a:ln>
          </p:spPr>
        </p:pic>
      </p:grpSp>
    </p:spTree>
    <p:extLst>
      <p:ext uri="{BB962C8B-B14F-4D97-AF65-F5344CB8AC3E}">
        <p14:creationId xmlns:p14="http://schemas.microsoft.com/office/powerpoint/2010/main" val="3518902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24BFD-4786-4AD5-BA97-7F57E7119E2F}"/>
              </a:ext>
            </a:extLst>
          </p:cNvPr>
          <p:cNvSpPr>
            <a:spLocks noGrp="1"/>
          </p:cNvSpPr>
          <p:nvPr>
            <p:ph type="title"/>
          </p:nvPr>
        </p:nvSpPr>
        <p:spPr/>
        <p:txBody>
          <a:bodyPr/>
          <a:lstStyle/>
          <a:p>
            <a:endParaRPr lang="en-US"/>
          </a:p>
        </p:txBody>
      </p:sp>
      <p:sp>
        <p:nvSpPr>
          <p:cNvPr id="4" name="TextBox 3">
            <a:extLst>
              <a:ext uri="{FF2B5EF4-FFF2-40B4-BE49-F238E27FC236}">
                <a16:creationId xmlns:a16="http://schemas.microsoft.com/office/drawing/2014/main" id="{5E8644B7-1762-477B-8047-79638F821911}"/>
              </a:ext>
            </a:extLst>
          </p:cNvPr>
          <p:cNvSpPr txBox="1"/>
          <p:nvPr/>
        </p:nvSpPr>
        <p:spPr>
          <a:xfrm>
            <a:off x="2503715" y="5998027"/>
            <a:ext cx="7413172" cy="68580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ranklin Gothic Book"/>
              <a:ea typeface="+mn-ea"/>
              <a:cs typeface="+mn-cs"/>
            </a:endParaRPr>
          </a:p>
        </p:txBody>
      </p:sp>
      <p:pic>
        <p:nvPicPr>
          <p:cNvPr id="5" name="Picture 4" descr="Text&#10;&#10;Description automatically generated">
            <a:extLst>
              <a:ext uri="{FF2B5EF4-FFF2-40B4-BE49-F238E27FC236}">
                <a16:creationId xmlns:a16="http://schemas.microsoft.com/office/drawing/2014/main" id="{0ACD3169-7B2F-46F1-95CC-8AFA924303E2}"/>
              </a:ext>
            </a:extLst>
          </p:cNvPr>
          <p:cNvPicPr>
            <a:picLocks noChangeAspect="1"/>
          </p:cNvPicPr>
          <p:nvPr/>
        </p:nvPicPr>
        <p:blipFill rotWithShape="1">
          <a:blip r:embed="rId2">
            <a:extLst>
              <a:ext uri="{28A0092B-C50C-407E-A947-70E740481C1C}">
                <a14:useLocalDpi xmlns:a14="http://schemas.microsoft.com/office/drawing/2010/main" val="0"/>
              </a:ext>
            </a:extLst>
          </a:blip>
          <a:srcRect l="77554" t="-1" b="-1"/>
          <a:stretch/>
        </p:blipFill>
        <p:spPr>
          <a:xfrm>
            <a:off x="5855970" y="-1"/>
            <a:ext cx="6336029" cy="1378929"/>
          </a:xfrm>
          <a:prstGeom prst="rect">
            <a:avLst/>
          </a:prstGeom>
        </p:spPr>
      </p:pic>
      <p:sp>
        <p:nvSpPr>
          <p:cNvPr id="6" name="TextBox 5">
            <a:extLst>
              <a:ext uri="{FF2B5EF4-FFF2-40B4-BE49-F238E27FC236}">
                <a16:creationId xmlns:a16="http://schemas.microsoft.com/office/drawing/2014/main" id="{CA3349B0-E321-4BC8-AA13-3A2AC6D245E9}"/>
              </a:ext>
            </a:extLst>
          </p:cNvPr>
          <p:cNvSpPr txBox="1"/>
          <p:nvPr/>
        </p:nvSpPr>
        <p:spPr>
          <a:xfrm>
            <a:off x="5855971" y="0"/>
            <a:ext cx="6336029"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Mission Statement: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Care for the Caregiver supports our Keck Medicine of USC workforce by helping to create an environment where staff, faculty, and trainees can thrive and provide outstanding patient care.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Vision Statement: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Care for the Caregiver is an exemplary healthcare wellness organization that fosters job fulfillment and meaning for all employees of Keck Medicine of USC.</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Text&#10;&#10;Description automatically generated">
            <a:extLst>
              <a:ext uri="{FF2B5EF4-FFF2-40B4-BE49-F238E27FC236}">
                <a16:creationId xmlns:a16="http://schemas.microsoft.com/office/drawing/2014/main" id="{696E426E-B1FC-4996-8D04-0E1DA4088D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855971" cy="1378929"/>
          </a:xfrm>
          <a:prstGeom prst="rect">
            <a:avLst/>
          </a:prstGeom>
        </p:spPr>
      </p:pic>
      <p:sp>
        <p:nvSpPr>
          <p:cNvPr id="8" name="Oval 7" descr="Boardroom">
            <a:extLst>
              <a:ext uri="{FF2B5EF4-FFF2-40B4-BE49-F238E27FC236}">
                <a16:creationId xmlns:a16="http://schemas.microsoft.com/office/drawing/2014/main" id="{29AFBC92-EEE0-4CDB-894C-F52DC5EAEDE9}"/>
              </a:ext>
            </a:extLst>
          </p:cNvPr>
          <p:cNvSpPr/>
          <p:nvPr/>
        </p:nvSpPr>
        <p:spPr>
          <a:xfrm>
            <a:off x="393785" y="1796154"/>
            <a:ext cx="654185" cy="669307"/>
          </a:xfrm>
          <a:prstGeom prst="ellipse">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hueOff val="0"/>
                  <a:satOff val="0"/>
                  <a:lumOff val="0"/>
                  <a:alphaOff val="0"/>
                </a:srgbClr>
              </a:solidFill>
              <a:effectLst/>
              <a:uLnTx/>
              <a:uFillTx/>
              <a:latin typeface="Franklin Gothic Book"/>
              <a:ea typeface="+mn-ea"/>
              <a:cs typeface="+mn-cs"/>
            </a:endParaRPr>
          </a:p>
        </p:txBody>
      </p:sp>
      <p:sp>
        <p:nvSpPr>
          <p:cNvPr id="9" name="TextBox 8">
            <a:extLst>
              <a:ext uri="{FF2B5EF4-FFF2-40B4-BE49-F238E27FC236}">
                <a16:creationId xmlns:a16="http://schemas.microsoft.com/office/drawing/2014/main" id="{0E2932D3-3F98-4A33-9CFF-C273E4967098}"/>
              </a:ext>
            </a:extLst>
          </p:cNvPr>
          <p:cNvSpPr txBox="1"/>
          <p:nvPr/>
        </p:nvSpPr>
        <p:spPr>
          <a:xfrm>
            <a:off x="4750019" y="2047396"/>
            <a:ext cx="7101922" cy="30777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Arial" panose="020B0604020202020204" pitchFamily="34" charset="0"/>
                <a:cs typeface="Calibri"/>
              </a:rPr>
              <a:t>An opportunity for caregivers to process emotional events to expedite recovery. </a:t>
            </a:r>
            <a:endParaRPr kumimoji="0" lang="en-US" sz="14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0" name="TextBox 9">
            <a:extLst>
              <a:ext uri="{FF2B5EF4-FFF2-40B4-BE49-F238E27FC236}">
                <a16:creationId xmlns:a16="http://schemas.microsoft.com/office/drawing/2014/main" id="{0D67158B-B577-4277-9326-D74FB45B7725}"/>
              </a:ext>
            </a:extLst>
          </p:cNvPr>
          <p:cNvSpPr txBox="1"/>
          <p:nvPr/>
        </p:nvSpPr>
        <p:spPr>
          <a:xfrm>
            <a:off x="1844124" y="2040588"/>
            <a:ext cx="200179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Arial" panose="020B0604020202020204" pitchFamily="34" charset="0"/>
                <a:cs typeface="Calibri"/>
              </a:rPr>
              <a:t>Peer Support</a:t>
            </a:r>
            <a:r>
              <a:rPr kumimoji="0" lang="en-US" sz="1400" b="0" i="0" u="none" strike="noStrike" kern="1200" cap="none" spc="0" normalizeH="0" baseline="0" noProof="0" dirty="0">
                <a:ln>
                  <a:noFill/>
                </a:ln>
                <a:solidFill>
                  <a:prstClr val="black"/>
                </a:solidFill>
                <a:effectLst/>
                <a:uLnTx/>
                <a:uFillTx/>
                <a:latin typeface="Calibri"/>
                <a:ea typeface="Arial" panose="020B0604020202020204" pitchFamily="34" charset="0"/>
                <a:cs typeface="Calibri"/>
              </a:rPr>
              <a:t> </a:t>
            </a:r>
            <a:endParaRPr kumimoji="0" lang="en-US" sz="1400" b="0" i="0" u="none" strike="noStrike" kern="1200" cap="none" spc="0" normalizeH="0" baseline="0" noProof="0" dirty="0">
              <a:ln>
                <a:noFill/>
              </a:ln>
              <a:solidFill>
                <a:prstClr val="black"/>
              </a:solidFill>
              <a:effectLst/>
              <a:uLnTx/>
              <a:uFillTx/>
              <a:latin typeface="Calibri"/>
              <a:ea typeface="+mn-ea"/>
              <a:cs typeface="Calibri"/>
            </a:endParaRPr>
          </a:p>
        </p:txBody>
      </p:sp>
      <p:grpSp>
        <p:nvGrpSpPr>
          <p:cNvPr id="11" name="Group 10">
            <a:extLst>
              <a:ext uri="{FF2B5EF4-FFF2-40B4-BE49-F238E27FC236}">
                <a16:creationId xmlns:a16="http://schemas.microsoft.com/office/drawing/2014/main" id="{89106756-8997-437F-9C31-0A8852BD8A0A}"/>
              </a:ext>
            </a:extLst>
          </p:cNvPr>
          <p:cNvGrpSpPr/>
          <p:nvPr/>
        </p:nvGrpSpPr>
        <p:grpSpPr>
          <a:xfrm>
            <a:off x="416420" y="2397298"/>
            <a:ext cx="11367635" cy="580302"/>
            <a:chOff x="542451" y="2085607"/>
            <a:chExt cx="11367635" cy="580302"/>
          </a:xfrm>
        </p:grpSpPr>
        <p:sp>
          <p:nvSpPr>
            <p:cNvPr id="12" name="Oval 11" descr="Meeting">
              <a:extLst>
                <a:ext uri="{FF2B5EF4-FFF2-40B4-BE49-F238E27FC236}">
                  <a16:creationId xmlns:a16="http://schemas.microsoft.com/office/drawing/2014/main" id="{2A1372C6-86AF-45F2-8B5E-748C7A5DBDF7}"/>
                </a:ext>
              </a:extLst>
            </p:cNvPr>
            <p:cNvSpPr/>
            <p:nvPr/>
          </p:nvSpPr>
          <p:spPr>
            <a:xfrm>
              <a:off x="542451" y="2085607"/>
              <a:ext cx="568163" cy="546847"/>
            </a:xfrm>
            <a:prstGeom prst="ellipse">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p:spPr>
          <p:style>
            <a:lnRef idx="2">
              <a:schemeClr val="lt1">
                <a:hueOff val="0"/>
                <a:satOff val="0"/>
                <a:lumOff val="0"/>
                <a:alphaOff val="0"/>
              </a:schemeClr>
            </a:lnRef>
            <a:fillRef idx="1">
              <a:scrgbClr r="0" g="0" b="0"/>
            </a:fillRef>
            <a:effectRef idx="0">
              <a:schemeClr val="accent2">
                <a:tint val="50000"/>
                <a:hueOff val="-220166"/>
                <a:satOff val="-19042"/>
                <a:lumOff val="-19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hueOff val="0"/>
                    <a:satOff val="0"/>
                    <a:lumOff val="0"/>
                    <a:alphaOff val="0"/>
                  </a:srgbClr>
                </a:solidFill>
                <a:effectLst/>
                <a:uLnTx/>
                <a:uFillTx/>
                <a:latin typeface="Franklin Gothic Book"/>
                <a:ea typeface="+mn-ea"/>
                <a:cs typeface="+mn-cs"/>
              </a:endParaRPr>
            </a:p>
          </p:txBody>
        </p:sp>
        <p:sp>
          <p:nvSpPr>
            <p:cNvPr id="13" name="TextBox 12">
              <a:extLst>
                <a:ext uri="{FF2B5EF4-FFF2-40B4-BE49-F238E27FC236}">
                  <a16:creationId xmlns:a16="http://schemas.microsoft.com/office/drawing/2014/main" id="{DD97F6C9-295B-41E6-9FE8-4B3797A8C8FE}"/>
                </a:ext>
              </a:extLst>
            </p:cNvPr>
            <p:cNvSpPr txBox="1"/>
            <p:nvPr/>
          </p:nvSpPr>
          <p:spPr>
            <a:xfrm>
              <a:off x="1961263" y="2270896"/>
              <a:ext cx="2404603"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Arial" panose="020B0604020202020204" pitchFamily="34" charset="0"/>
                  <a:cs typeface="Calibri"/>
                </a:rPr>
                <a:t>Schwartz Rounds</a:t>
              </a:r>
              <a:r>
                <a:rPr kumimoji="0" lang="en-US" sz="1400" b="0" i="0" u="none" strike="noStrike" kern="1200" cap="none" spc="0" normalizeH="0" baseline="0" noProof="0" dirty="0">
                  <a:ln>
                    <a:noFill/>
                  </a:ln>
                  <a:solidFill>
                    <a:prstClr val="black"/>
                  </a:solidFill>
                  <a:effectLst/>
                  <a:uLnTx/>
                  <a:uFillTx/>
                  <a:latin typeface="Calibri"/>
                  <a:ea typeface="Arial" panose="020B0604020202020204" pitchFamily="34" charset="0"/>
                  <a:cs typeface="Calibri"/>
                </a:rPr>
                <a:t> </a:t>
              </a:r>
              <a:endParaRPr kumimoji="0" lang="en-US" sz="14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4" name="TextBox 13">
              <a:extLst>
                <a:ext uri="{FF2B5EF4-FFF2-40B4-BE49-F238E27FC236}">
                  <a16:creationId xmlns:a16="http://schemas.microsoft.com/office/drawing/2014/main" id="{4F9B9FF8-DF31-4041-9727-D431A97F59B1}"/>
                </a:ext>
              </a:extLst>
            </p:cNvPr>
            <p:cNvSpPr txBox="1"/>
            <p:nvPr/>
          </p:nvSpPr>
          <p:spPr>
            <a:xfrm>
              <a:off x="4873614" y="2142689"/>
              <a:ext cx="703647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Arial" panose="020B0604020202020204" pitchFamily="34" charset="0"/>
                  <a:cs typeface="Calibri"/>
                </a:rPr>
                <a:t>Grand Rounds focused on understanding the staff experience from a social and emotional point of view. Bi-monthly panels that are open to the entire health system.</a:t>
              </a:r>
              <a:endParaRPr kumimoji="0" lang="en-US" sz="1400" b="0" i="0" u="none" strike="noStrike" kern="1200" cap="none" spc="0" normalizeH="0" baseline="0" noProof="0" dirty="0">
                <a:ln>
                  <a:noFill/>
                </a:ln>
                <a:solidFill>
                  <a:prstClr val="black"/>
                </a:solidFill>
                <a:effectLst/>
                <a:uLnTx/>
                <a:uFillTx/>
                <a:latin typeface="Calibri"/>
                <a:ea typeface="+mn-ea"/>
                <a:cs typeface="Calibri"/>
              </a:endParaRPr>
            </a:p>
          </p:txBody>
        </p:sp>
      </p:grpSp>
      <p:sp>
        <p:nvSpPr>
          <p:cNvPr id="15" name="TextBox 14">
            <a:extLst>
              <a:ext uri="{FF2B5EF4-FFF2-40B4-BE49-F238E27FC236}">
                <a16:creationId xmlns:a16="http://schemas.microsoft.com/office/drawing/2014/main" id="{D2D26E36-53EF-4E08-8279-384D28CFF364}"/>
              </a:ext>
            </a:extLst>
          </p:cNvPr>
          <p:cNvSpPr txBox="1"/>
          <p:nvPr/>
        </p:nvSpPr>
        <p:spPr>
          <a:xfrm>
            <a:off x="1818307" y="4205907"/>
            <a:ext cx="286586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Franklin Gothic Book"/>
                <a:ea typeface="Arial" panose="020B0604020202020204" pitchFamily="34" charset="0"/>
                <a:cs typeface="Calibri"/>
              </a:rPr>
              <a:t>Support Groups</a:t>
            </a:r>
            <a:r>
              <a:rPr kumimoji="0" lang="en-US" sz="1400" b="0" i="0" u="none" strike="noStrike" kern="1200" cap="none" spc="0" normalizeH="0" baseline="0" noProof="0" dirty="0">
                <a:ln>
                  <a:noFill/>
                </a:ln>
                <a:solidFill>
                  <a:prstClr val="black"/>
                </a:solidFill>
                <a:effectLst/>
                <a:uLnTx/>
                <a:uFillTx/>
                <a:latin typeface="Franklin Gothic Book"/>
                <a:ea typeface="Arial" panose="020B0604020202020204" pitchFamily="34" charset="0"/>
                <a:cs typeface="Calibri"/>
              </a:rPr>
              <a:t> </a:t>
            </a:r>
            <a:endParaRPr kumimoji="0" lang="en-US" sz="1400" b="0" i="0" u="none" strike="noStrike" kern="1200" cap="none" spc="0" normalizeH="0" baseline="0" noProof="0" dirty="0">
              <a:ln>
                <a:noFill/>
              </a:ln>
              <a:solidFill>
                <a:prstClr val="black"/>
              </a:solidFill>
              <a:effectLst/>
              <a:uLnTx/>
              <a:uFillTx/>
              <a:latin typeface="Franklin Gothic Book"/>
              <a:ea typeface="+mn-ea"/>
              <a:cs typeface="Calibri"/>
            </a:endParaRPr>
          </a:p>
        </p:txBody>
      </p:sp>
      <p:sp>
        <p:nvSpPr>
          <p:cNvPr id="16" name="TextBox 15">
            <a:extLst>
              <a:ext uri="{FF2B5EF4-FFF2-40B4-BE49-F238E27FC236}">
                <a16:creationId xmlns:a16="http://schemas.microsoft.com/office/drawing/2014/main" id="{FE53D98A-9D84-471E-BC0E-3F9E96DA9397}"/>
              </a:ext>
            </a:extLst>
          </p:cNvPr>
          <p:cNvSpPr txBox="1"/>
          <p:nvPr/>
        </p:nvSpPr>
        <p:spPr>
          <a:xfrm>
            <a:off x="4742512" y="4101963"/>
            <a:ext cx="7112939" cy="52322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Franklin Gothic Book"/>
                <a:ea typeface="+mn-ea"/>
                <a:cs typeface="+mn-cs"/>
              </a:rPr>
              <a:t>Critical </a:t>
            </a:r>
            <a:r>
              <a:rPr kumimoji="0" lang="en-US" sz="1400" b="0" i="0" u="none" strike="noStrike" kern="1200" cap="none" spc="0" normalizeH="0" baseline="0" noProof="0">
                <a:ln>
                  <a:noFill/>
                </a:ln>
                <a:solidFill>
                  <a:srgbClr val="333333"/>
                </a:solidFill>
                <a:effectLst/>
                <a:uLnTx/>
                <a:uFillTx/>
                <a:latin typeface="Franklin Gothic Book"/>
                <a:ea typeface="+mn-ea"/>
                <a:cs typeface="+mn-cs"/>
              </a:rPr>
              <a:t>event support, </a:t>
            </a:r>
            <a:r>
              <a:rPr kumimoji="0" lang="en-US" sz="1400" b="0" i="0" u="none" strike="noStrike" kern="1200" cap="none" spc="0" normalizeH="0" baseline="0" noProof="0" dirty="0">
                <a:ln>
                  <a:noFill/>
                </a:ln>
                <a:solidFill>
                  <a:srgbClr val="333333"/>
                </a:solidFill>
                <a:effectLst/>
                <a:uLnTx/>
                <a:uFillTx/>
                <a:latin typeface="Franklin Gothic Book"/>
                <a:ea typeface="+mn-ea"/>
                <a:cs typeface="+mn-cs"/>
              </a:rPr>
              <a:t>cumulative stress debriefs, support groups, and/or wellbeing check-ins for groups and teams.</a:t>
            </a:r>
            <a:endParaRPr kumimoji="0" lang="en-US" sz="1400" b="0" i="0" u="none" strike="noStrike" kern="1200" cap="none" spc="0" normalizeH="0" baseline="0" noProof="0" dirty="0">
              <a:ln>
                <a:noFill/>
              </a:ln>
              <a:solidFill>
                <a:prstClr val="black"/>
              </a:solidFill>
              <a:effectLst/>
              <a:uLnTx/>
              <a:uFillTx/>
              <a:latin typeface="Franklin Gothic Book"/>
              <a:ea typeface="+mn-ea"/>
              <a:cs typeface="Arial"/>
            </a:endParaRPr>
          </a:p>
        </p:txBody>
      </p:sp>
      <p:cxnSp>
        <p:nvCxnSpPr>
          <p:cNvPr id="17" name="Straight Connector 16">
            <a:extLst>
              <a:ext uri="{FF2B5EF4-FFF2-40B4-BE49-F238E27FC236}">
                <a16:creationId xmlns:a16="http://schemas.microsoft.com/office/drawing/2014/main" id="{5AFF0F28-D469-4DFD-80B8-1822A9015131}"/>
              </a:ext>
            </a:extLst>
          </p:cNvPr>
          <p:cNvCxnSpPr>
            <a:cxnSpLocks/>
          </p:cNvCxnSpPr>
          <p:nvPr/>
        </p:nvCxnSpPr>
        <p:spPr>
          <a:xfrm>
            <a:off x="393785" y="1918547"/>
            <a:ext cx="11242418" cy="0"/>
          </a:xfrm>
          <a:prstGeom prst="line">
            <a:avLst/>
          </a:prstGeom>
        </p:spPr>
        <p:style>
          <a:lnRef idx="1">
            <a:schemeClr val="accent3"/>
          </a:lnRef>
          <a:fillRef idx="0">
            <a:schemeClr val="accent3"/>
          </a:fillRef>
          <a:effectRef idx="0">
            <a:schemeClr val="accent3"/>
          </a:effectRef>
          <a:fontRef idx="minor">
            <a:schemeClr val="tx1"/>
          </a:fontRef>
        </p:style>
      </p:cxnSp>
      <p:pic>
        <p:nvPicPr>
          <p:cNvPr id="18" name="Picture 17" descr="Icon&#10;&#10;Description automatically generated">
            <a:extLst>
              <a:ext uri="{FF2B5EF4-FFF2-40B4-BE49-F238E27FC236}">
                <a16:creationId xmlns:a16="http://schemas.microsoft.com/office/drawing/2014/main" id="{FC2AF953-EDD4-4D85-8BF5-11B047CA3D55}"/>
              </a:ext>
            </a:extLst>
          </p:cNvPr>
          <p:cNvPicPr>
            <a:picLocks noChangeAspect="1"/>
          </p:cNvPicPr>
          <p:nvPr/>
        </p:nvPicPr>
        <p:blipFill rotWithShape="1">
          <a:blip r:embed="rId7">
            <a:extLst>
              <a:ext uri="{28A0092B-C50C-407E-A947-70E740481C1C}">
                <a14:useLocalDpi xmlns:a14="http://schemas.microsoft.com/office/drawing/2010/main" val="0"/>
              </a:ext>
            </a:extLst>
          </a:blip>
          <a:srcRect l="4490" t="12227" r="10643" b="13333"/>
          <a:stretch/>
        </p:blipFill>
        <p:spPr>
          <a:xfrm>
            <a:off x="416420" y="3615992"/>
            <a:ext cx="507889" cy="445490"/>
          </a:xfrm>
          <a:prstGeom prst="rect">
            <a:avLst/>
          </a:prstGeom>
        </p:spPr>
      </p:pic>
      <p:sp>
        <p:nvSpPr>
          <p:cNvPr id="19" name="TextBox 18">
            <a:extLst>
              <a:ext uri="{FF2B5EF4-FFF2-40B4-BE49-F238E27FC236}">
                <a16:creationId xmlns:a16="http://schemas.microsoft.com/office/drawing/2014/main" id="{2CE854A4-3015-4BB8-8B6A-8E55CABAF0D3}"/>
              </a:ext>
            </a:extLst>
          </p:cNvPr>
          <p:cNvSpPr txBox="1"/>
          <p:nvPr/>
        </p:nvSpPr>
        <p:spPr>
          <a:xfrm>
            <a:off x="1818307" y="3670949"/>
            <a:ext cx="259984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Arial" panose="020B0604020202020204" pitchFamily="34" charset="0"/>
                <a:cs typeface="Calibri"/>
              </a:rPr>
              <a:t>Emotional Support Phoneline</a:t>
            </a:r>
            <a:endParaRPr kumimoji="0" lang="en-US" sz="14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0" name="TextBox 19">
            <a:extLst>
              <a:ext uri="{FF2B5EF4-FFF2-40B4-BE49-F238E27FC236}">
                <a16:creationId xmlns:a16="http://schemas.microsoft.com/office/drawing/2014/main" id="{732C9CBB-4939-4281-BACA-E36C3AB5CB93}"/>
              </a:ext>
            </a:extLst>
          </p:cNvPr>
          <p:cNvSpPr txBox="1"/>
          <p:nvPr/>
        </p:nvSpPr>
        <p:spPr>
          <a:xfrm>
            <a:off x="4736166" y="3659813"/>
            <a:ext cx="7025455" cy="3131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Arial" panose="020B0604020202020204" pitchFamily="34" charset="0"/>
                <a:cs typeface="Calibri"/>
              </a:rPr>
              <a:t>Free, informal, non-crisis telephone support with a trained counselor.</a:t>
            </a:r>
            <a:endParaRPr kumimoji="0" lang="en-US" sz="14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1" name="TextBox 20">
            <a:extLst>
              <a:ext uri="{FF2B5EF4-FFF2-40B4-BE49-F238E27FC236}">
                <a16:creationId xmlns:a16="http://schemas.microsoft.com/office/drawing/2014/main" id="{A0212B80-AAB9-4D59-9A84-BCAA5C3293CC}"/>
              </a:ext>
            </a:extLst>
          </p:cNvPr>
          <p:cNvSpPr txBox="1"/>
          <p:nvPr/>
        </p:nvSpPr>
        <p:spPr>
          <a:xfrm>
            <a:off x="1835232" y="4753715"/>
            <a:ext cx="286586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Franklin Gothic Book"/>
                <a:ea typeface="Arial" panose="020B0604020202020204" pitchFamily="34" charset="0"/>
                <a:cs typeface="Calibri"/>
              </a:rPr>
              <a:t>Workshops</a:t>
            </a:r>
            <a:r>
              <a:rPr kumimoji="0" lang="en-US" sz="1400" b="0" i="0" u="none" strike="noStrike" kern="1200" cap="none" spc="0" normalizeH="0" baseline="0" noProof="0" dirty="0">
                <a:ln>
                  <a:noFill/>
                </a:ln>
                <a:solidFill>
                  <a:prstClr val="black"/>
                </a:solidFill>
                <a:effectLst/>
                <a:uLnTx/>
                <a:uFillTx/>
                <a:latin typeface="Franklin Gothic Book"/>
                <a:ea typeface="Arial" panose="020B0604020202020204" pitchFamily="34" charset="0"/>
                <a:cs typeface="Calibri"/>
              </a:rPr>
              <a:t> </a:t>
            </a:r>
            <a:endParaRPr kumimoji="0" lang="en-US" sz="1400" b="0" i="0" u="none" strike="noStrike" kern="1200" cap="none" spc="0" normalizeH="0" baseline="0" noProof="0" dirty="0">
              <a:ln>
                <a:noFill/>
              </a:ln>
              <a:solidFill>
                <a:prstClr val="black"/>
              </a:solidFill>
              <a:effectLst/>
              <a:uLnTx/>
              <a:uFillTx/>
              <a:latin typeface="Franklin Gothic Book"/>
              <a:ea typeface="+mn-ea"/>
              <a:cs typeface="Calibri"/>
            </a:endParaRPr>
          </a:p>
        </p:txBody>
      </p:sp>
      <p:sp>
        <p:nvSpPr>
          <p:cNvPr id="22" name="TextBox 21">
            <a:extLst>
              <a:ext uri="{FF2B5EF4-FFF2-40B4-BE49-F238E27FC236}">
                <a16:creationId xmlns:a16="http://schemas.microsoft.com/office/drawing/2014/main" id="{55636453-0BF3-404C-A265-2AB420A3DF05}"/>
              </a:ext>
            </a:extLst>
          </p:cNvPr>
          <p:cNvSpPr txBox="1"/>
          <p:nvPr/>
        </p:nvSpPr>
        <p:spPr>
          <a:xfrm>
            <a:off x="4753092" y="4757382"/>
            <a:ext cx="7112939" cy="30777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Franklin Gothic Book"/>
                <a:ea typeface="Arial" panose="020B0604020202020204" pitchFamily="34" charset="0"/>
                <a:cs typeface="Calibri"/>
              </a:rPr>
              <a:t>Tailored workshops to meet specific unit/team needs as requested. </a:t>
            </a:r>
            <a:r>
              <a:rPr kumimoji="0" lang="en-US" sz="1400" b="0" i="0" u="none" strike="noStrike" kern="1200" cap="none" spc="0" normalizeH="0" baseline="0" noProof="0" dirty="0">
                <a:ln>
                  <a:noFill/>
                </a:ln>
                <a:solidFill>
                  <a:prstClr val="black"/>
                </a:solidFill>
                <a:effectLst/>
                <a:uLnTx/>
                <a:uFillTx/>
                <a:latin typeface="Franklin Gothic Book"/>
                <a:ea typeface="Calibri" panose="020F0502020204030204" pitchFamily="34" charset="0"/>
                <a:cs typeface="Arial"/>
              </a:rPr>
              <a:t> </a:t>
            </a:r>
            <a:endParaRPr kumimoji="0" lang="en-US" sz="1400" b="0" i="0" u="none" strike="noStrike" kern="1200" cap="none" spc="0" normalizeH="0" baseline="0" noProof="0" dirty="0">
              <a:ln>
                <a:noFill/>
              </a:ln>
              <a:solidFill>
                <a:prstClr val="black"/>
              </a:solidFill>
              <a:effectLst/>
              <a:uLnTx/>
              <a:uFillTx/>
              <a:latin typeface="Franklin Gothic Book"/>
              <a:ea typeface="+mn-ea"/>
              <a:cs typeface="Arial"/>
            </a:endParaRPr>
          </a:p>
        </p:txBody>
      </p:sp>
      <p:pic>
        <p:nvPicPr>
          <p:cNvPr id="23" name="Picture 22" descr="Chart, bubble chart&#10;&#10;Description automatically generated">
            <a:extLst>
              <a:ext uri="{FF2B5EF4-FFF2-40B4-BE49-F238E27FC236}">
                <a16:creationId xmlns:a16="http://schemas.microsoft.com/office/drawing/2014/main" id="{0AD4D1A5-E2E4-4C66-B5BD-1CAEE51A8E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6220" y="4107979"/>
            <a:ext cx="503634" cy="503634"/>
          </a:xfrm>
          <a:prstGeom prst="rect">
            <a:avLst/>
          </a:prstGeom>
        </p:spPr>
      </p:pic>
      <p:sp>
        <p:nvSpPr>
          <p:cNvPr id="24" name="Oval 23" descr="Teacher">
            <a:extLst>
              <a:ext uri="{FF2B5EF4-FFF2-40B4-BE49-F238E27FC236}">
                <a16:creationId xmlns:a16="http://schemas.microsoft.com/office/drawing/2014/main" id="{5FBDD923-E492-4125-B598-18247639915D}"/>
              </a:ext>
            </a:extLst>
          </p:cNvPr>
          <p:cNvSpPr/>
          <p:nvPr/>
        </p:nvSpPr>
        <p:spPr>
          <a:xfrm>
            <a:off x="383941" y="4599749"/>
            <a:ext cx="587013" cy="677182"/>
          </a:xfrm>
          <a:prstGeom prst="ellipse">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p:spPr>
        <p:style>
          <a:lnRef idx="2">
            <a:schemeClr val="lt1">
              <a:hueOff val="0"/>
              <a:satOff val="0"/>
              <a:lumOff val="0"/>
              <a:alphaOff val="0"/>
            </a:schemeClr>
          </a:lnRef>
          <a:fillRef idx="1">
            <a:scrgbClr r="0" g="0" b="0"/>
          </a:fillRef>
          <a:effectRef idx="0">
            <a:schemeClr val="accent2">
              <a:tint val="50000"/>
              <a:hueOff val="-660497"/>
              <a:satOff val="-57127"/>
              <a:lumOff val="-571"/>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hueOff val="0"/>
                  <a:satOff val="0"/>
                  <a:lumOff val="0"/>
                  <a:alphaOff val="0"/>
                </a:srgbClr>
              </a:solidFill>
              <a:effectLst/>
              <a:uLnTx/>
              <a:uFillTx/>
              <a:latin typeface="Franklin Gothic Book"/>
              <a:ea typeface="+mn-ea"/>
              <a:cs typeface="+mn-cs"/>
            </a:endParaRPr>
          </a:p>
        </p:txBody>
      </p:sp>
      <p:sp>
        <p:nvSpPr>
          <p:cNvPr id="25" name="TextBox 24">
            <a:extLst>
              <a:ext uri="{FF2B5EF4-FFF2-40B4-BE49-F238E27FC236}">
                <a16:creationId xmlns:a16="http://schemas.microsoft.com/office/drawing/2014/main" id="{CE473DEE-1DA1-4144-AAA6-08E4E62DE3B3}"/>
              </a:ext>
            </a:extLst>
          </p:cNvPr>
          <p:cNvSpPr txBox="1"/>
          <p:nvPr/>
        </p:nvSpPr>
        <p:spPr>
          <a:xfrm>
            <a:off x="1835232" y="5330417"/>
            <a:ext cx="234083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Arial" panose="020B0604020202020204" pitchFamily="34" charset="0"/>
                <a:cs typeface="Calibri"/>
              </a:rPr>
              <a:t>Relaxation Therapy</a:t>
            </a:r>
            <a:endParaRPr kumimoji="0" lang="en-US" sz="14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6" name="TextBox 25">
            <a:extLst>
              <a:ext uri="{FF2B5EF4-FFF2-40B4-BE49-F238E27FC236}">
                <a16:creationId xmlns:a16="http://schemas.microsoft.com/office/drawing/2014/main" id="{F0F12766-C0AC-4B9D-AA7E-2E5D02C8638F}"/>
              </a:ext>
            </a:extLst>
          </p:cNvPr>
          <p:cNvSpPr txBox="1"/>
          <p:nvPr/>
        </p:nvSpPr>
        <p:spPr>
          <a:xfrm>
            <a:off x="4761983" y="5348750"/>
            <a:ext cx="7112938" cy="30777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Arial" panose="020B0604020202020204" pitchFamily="34" charset="0"/>
                <a:cs typeface="Calibri"/>
              </a:rPr>
              <a:t>10-minute chair massages that are brought directly to the unit/team.</a:t>
            </a:r>
          </a:p>
        </p:txBody>
      </p:sp>
      <p:pic>
        <p:nvPicPr>
          <p:cNvPr id="27" name="Picture 26" descr="Icon&#10;&#10;Description automatically generated">
            <a:extLst>
              <a:ext uri="{FF2B5EF4-FFF2-40B4-BE49-F238E27FC236}">
                <a16:creationId xmlns:a16="http://schemas.microsoft.com/office/drawing/2014/main" id="{6EF33E9B-12E7-453F-9F64-59941F7BACD1}"/>
              </a:ext>
            </a:extLst>
          </p:cNvPr>
          <p:cNvPicPr>
            <a:picLocks noChangeAspect="1"/>
          </p:cNvPicPr>
          <p:nvPr/>
        </p:nvPicPr>
        <p:blipFill rotWithShape="1">
          <a:blip r:embed="rId11">
            <a:extLst>
              <a:ext uri="{28A0092B-C50C-407E-A947-70E740481C1C}">
                <a14:useLocalDpi xmlns:a14="http://schemas.microsoft.com/office/drawing/2010/main" val="0"/>
              </a:ext>
            </a:extLst>
          </a:blip>
          <a:srcRect l="12092" t="11843" r="12083" b="10006"/>
          <a:stretch/>
        </p:blipFill>
        <p:spPr>
          <a:xfrm>
            <a:off x="529599" y="5283532"/>
            <a:ext cx="461661" cy="475828"/>
          </a:xfrm>
          <a:prstGeom prst="rect">
            <a:avLst/>
          </a:prstGeom>
        </p:spPr>
      </p:pic>
      <p:sp>
        <p:nvSpPr>
          <p:cNvPr id="28" name="Oval 27" descr="Heart">
            <a:extLst>
              <a:ext uri="{FF2B5EF4-FFF2-40B4-BE49-F238E27FC236}">
                <a16:creationId xmlns:a16="http://schemas.microsoft.com/office/drawing/2014/main" id="{F0EB9B81-1A4E-4382-BCF3-7B4DE35F6C7D}"/>
              </a:ext>
            </a:extLst>
          </p:cNvPr>
          <p:cNvSpPr/>
          <p:nvPr/>
        </p:nvSpPr>
        <p:spPr>
          <a:xfrm>
            <a:off x="360758" y="5842609"/>
            <a:ext cx="630502" cy="450130"/>
          </a:xfrm>
          <a:prstGeom prst="ellipse">
            <a:avLst/>
          </a:prstGeom>
          <a: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a:blipFill>
        </p:spPr>
        <p:style>
          <a:lnRef idx="2">
            <a:schemeClr val="lt1">
              <a:hueOff val="0"/>
              <a:satOff val="0"/>
              <a:lumOff val="0"/>
              <a:alphaOff val="0"/>
            </a:schemeClr>
          </a:lnRef>
          <a:fillRef idx="1">
            <a:scrgbClr r="0" g="0" b="0"/>
          </a:fillRef>
          <a:effectRef idx="0">
            <a:schemeClr val="accent2">
              <a:tint val="50000"/>
              <a:hueOff val="-440331"/>
              <a:satOff val="-38085"/>
              <a:lumOff val="-381"/>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hueOff val="0"/>
                  <a:satOff val="0"/>
                  <a:lumOff val="0"/>
                  <a:alphaOff val="0"/>
                </a:srgbClr>
              </a:solidFill>
              <a:effectLst/>
              <a:uLnTx/>
              <a:uFillTx/>
              <a:latin typeface="Franklin Gothic Book"/>
              <a:ea typeface="+mn-ea"/>
              <a:cs typeface="+mn-cs"/>
            </a:endParaRPr>
          </a:p>
        </p:txBody>
      </p:sp>
      <p:sp>
        <p:nvSpPr>
          <p:cNvPr id="29" name="TextBox 28">
            <a:extLst>
              <a:ext uri="{FF2B5EF4-FFF2-40B4-BE49-F238E27FC236}">
                <a16:creationId xmlns:a16="http://schemas.microsoft.com/office/drawing/2014/main" id="{400A051E-943C-4601-97A0-6832A1AED062}"/>
              </a:ext>
            </a:extLst>
          </p:cNvPr>
          <p:cNvSpPr txBox="1"/>
          <p:nvPr/>
        </p:nvSpPr>
        <p:spPr>
          <a:xfrm>
            <a:off x="1849634" y="5897713"/>
            <a:ext cx="221688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Arial" panose="020B0604020202020204" pitchFamily="34" charset="0"/>
                <a:cs typeface="Calibri"/>
              </a:rPr>
              <a:t>Caregiver Emergency Fund</a:t>
            </a:r>
            <a:endParaRPr kumimoji="0" lang="en-US" sz="14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0" name="TextBox 29">
            <a:extLst>
              <a:ext uri="{FF2B5EF4-FFF2-40B4-BE49-F238E27FC236}">
                <a16:creationId xmlns:a16="http://schemas.microsoft.com/office/drawing/2014/main" id="{5FC0D55A-1581-4688-9E13-AD889B38E310}"/>
              </a:ext>
            </a:extLst>
          </p:cNvPr>
          <p:cNvSpPr txBox="1"/>
          <p:nvPr/>
        </p:nvSpPr>
        <p:spPr>
          <a:xfrm>
            <a:off x="4747583" y="5897713"/>
            <a:ext cx="744441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Arial" panose="020B0604020202020204" pitchFamily="34" charset="0"/>
                <a:cs typeface="Calibri"/>
              </a:rPr>
              <a:t>Financial assistance to Keck Medicine of USC staff and faculty who are experiencing an emergency. </a:t>
            </a:r>
            <a:endParaRPr kumimoji="0" lang="en-US" sz="14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1" name="Google Shape;6757;p81">
            <a:extLst>
              <a:ext uri="{FF2B5EF4-FFF2-40B4-BE49-F238E27FC236}">
                <a16:creationId xmlns:a16="http://schemas.microsoft.com/office/drawing/2014/main" id="{8C374426-B0BF-4D40-8163-B2734B16ED70}"/>
              </a:ext>
            </a:extLst>
          </p:cNvPr>
          <p:cNvSpPr/>
          <p:nvPr/>
        </p:nvSpPr>
        <p:spPr>
          <a:xfrm>
            <a:off x="490490" y="6282583"/>
            <a:ext cx="396782" cy="401585"/>
          </a:xfrm>
          <a:custGeom>
            <a:avLst/>
            <a:gdLst/>
            <a:ahLst/>
            <a:cxnLst/>
            <a:rect l="l" t="t" r="r" b="b"/>
            <a:pathLst>
              <a:path w="12131" h="11846" extrusionOk="0">
                <a:moveTo>
                  <a:pt x="3744" y="3555"/>
                </a:moveTo>
                <a:cubicBezTo>
                  <a:pt x="3907" y="3555"/>
                  <a:pt x="4040" y="3674"/>
                  <a:pt x="4096" y="3844"/>
                </a:cubicBezTo>
                <a:cubicBezTo>
                  <a:pt x="4128" y="4033"/>
                  <a:pt x="3970" y="4190"/>
                  <a:pt x="3813" y="4253"/>
                </a:cubicBezTo>
                <a:cubicBezTo>
                  <a:pt x="2931" y="4379"/>
                  <a:pt x="2427" y="5451"/>
                  <a:pt x="2899" y="6333"/>
                </a:cubicBezTo>
                <a:cubicBezTo>
                  <a:pt x="2994" y="6490"/>
                  <a:pt x="2931" y="6711"/>
                  <a:pt x="2773" y="6805"/>
                </a:cubicBezTo>
                <a:cubicBezTo>
                  <a:pt x="2723" y="6825"/>
                  <a:pt x="2667" y="6836"/>
                  <a:pt x="2611" y="6836"/>
                </a:cubicBezTo>
                <a:cubicBezTo>
                  <a:pt x="2489" y="6836"/>
                  <a:pt x="2365" y="6787"/>
                  <a:pt x="2301" y="6679"/>
                </a:cubicBezTo>
                <a:cubicBezTo>
                  <a:pt x="1608" y="5419"/>
                  <a:pt x="2364" y="3812"/>
                  <a:pt x="3687" y="3560"/>
                </a:cubicBezTo>
                <a:cubicBezTo>
                  <a:pt x="3706" y="3557"/>
                  <a:pt x="3726" y="3555"/>
                  <a:pt x="3744" y="3555"/>
                </a:cubicBezTo>
                <a:close/>
                <a:moveTo>
                  <a:pt x="7940" y="4946"/>
                </a:moveTo>
                <a:cubicBezTo>
                  <a:pt x="8728" y="4946"/>
                  <a:pt x="9326" y="5577"/>
                  <a:pt x="9326" y="6364"/>
                </a:cubicBezTo>
                <a:cubicBezTo>
                  <a:pt x="9326" y="7341"/>
                  <a:pt x="8381" y="7939"/>
                  <a:pt x="7121" y="9011"/>
                </a:cubicBezTo>
                <a:cubicBezTo>
                  <a:pt x="7058" y="9074"/>
                  <a:pt x="6979" y="9105"/>
                  <a:pt x="6900" y="9105"/>
                </a:cubicBezTo>
                <a:cubicBezTo>
                  <a:pt x="6822" y="9105"/>
                  <a:pt x="6743" y="9074"/>
                  <a:pt x="6680" y="9011"/>
                </a:cubicBezTo>
                <a:cubicBezTo>
                  <a:pt x="5420" y="7971"/>
                  <a:pt x="4474" y="7341"/>
                  <a:pt x="4474" y="6364"/>
                </a:cubicBezTo>
                <a:cubicBezTo>
                  <a:pt x="4474" y="5577"/>
                  <a:pt x="5105" y="4946"/>
                  <a:pt x="5861" y="4946"/>
                </a:cubicBezTo>
                <a:cubicBezTo>
                  <a:pt x="6365" y="4946"/>
                  <a:pt x="6711" y="5230"/>
                  <a:pt x="6932" y="5451"/>
                </a:cubicBezTo>
                <a:cubicBezTo>
                  <a:pt x="7121" y="5198"/>
                  <a:pt x="7467" y="4946"/>
                  <a:pt x="7940" y="4946"/>
                </a:cubicBezTo>
                <a:close/>
                <a:moveTo>
                  <a:pt x="7404" y="0"/>
                </a:moveTo>
                <a:cubicBezTo>
                  <a:pt x="6459" y="0"/>
                  <a:pt x="5703" y="788"/>
                  <a:pt x="5703" y="1733"/>
                </a:cubicBezTo>
                <a:lnTo>
                  <a:pt x="5703" y="2899"/>
                </a:lnTo>
                <a:cubicBezTo>
                  <a:pt x="5136" y="2395"/>
                  <a:pt x="4443" y="2111"/>
                  <a:pt x="3687" y="2111"/>
                </a:cubicBezTo>
                <a:cubicBezTo>
                  <a:pt x="1450" y="2111"/>
                  <a:pt x="1" y="4505"/>
                  <a:pt x="977" y="6616"/>
                </a:cubicBezTo>
                <a:lnTo>
                  <a:pt x="2899" y="10649"/>
                </a:lnTo>
                <a:cubicBezTo>
                  <a:pt x="3246" y="11373"/>
                  <a:pt x="3939" y="11846"/>
                  <a:pt x="4727" y="11846"/>
                </a:cubicBezTo>
                <a:cubicBezTo>
                  <a:pt x="5231" y="11846"/>
                  <a:pt x="5703" y="11657"/>
                  <a:pt x="6050" y="11342"/>
                </a:cubicBezTo>
                <a:cubicBezTo>
                  <a:pt x="6396" y="11688"/>
                  <a:pt x="6869" y="11846"/>
                  <a:pt x="7404" y="11846"/>
                </a:cubicBezTo>
                <a:cubicBezTo>
                  <a:pt x="8192" y="11846"/>
                  <a:pt x="8885" y="11405"/>
                  <a:pt x="9200" y="10649"/>
                </a:cubicBezTo>
                <a:lnTo>
                  <a:pt x="11122" y="6616"/>
                </a:lnTo>
                <a:cubicBezTo>
                  <a:pt x="12130" y="4505"/>
                  <a:pt x="10618" y="2111"/>
                  <a:pt x="8413" y="2111"/>
                </a:cubicBezTo>
                <a:cubicBezTo>
                  <a:pt x="7656" y="2111"/>
                  <a:pt x="6963" y="2395"/>
                  <a:pt x="6396" y="2899"/>
                </a:cubicBezTo>
                <a:lnTo>
                  <a:pt x="6396" y="1733"/>
                </a:lnTo>
                <a:cubicBezTo>
                  <a:pt x="6396" y="1166"/>
                  <a:pt x="6837" y="693"/>
                  <a:pt x="7404" y="693"/>
                </a:cubicBezTo>
                <a:cubicBezTo>
                  <a:pt x="7593" y="693"/>
                  <a:pt x="7751" y="536"/>
                  <a:pt x="7751" y="347"/>
                </a:cubicBezTo>
                <a:cubicBezTo>
                  <a:pt x="7751" y="158"/>
                  <a:pt x="7593" y="0"/>
                  <a:pt x="7404" y="0"/>
                </a:cubicBezTo>
                <a:close/>
              </a:path>
            </a:pathLst>
          </a:custGeom>
          <a:solidFill>
            <a:srgbClr val="C3906D"/>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2" name="TextBox 31">
            <a:extLst>
              <a:ext uri="{FF2B5EF4-FFF2-40B4-BE49-F238E27FC236}">
                <a16:creationId xmlns:a16="http://schemas.microsoft.com/office/drawing/2014/main" id="{404483BA-DC7B-4899-9A31-89A6C18E2DFB}"/>
              </a:ext>
            </a:extLst>
          </p:cNvPr>
          <p:cNvSpPr txBox="1"/>
          <p:nvPr/>
        </p:nvSpPr>
        <p:spPr>
          <a:xfrm>
            <a:off x="1835232" y="6376391"/>
            <a:ext cx="234083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Franklin Gothic Book"/>
                <a:ea typeface="Arial" panose="020B0604020202020204" pitchFamily="34" charset="0"/>
                <a:cs typeface="Calibri"/>
              </a:rPr>
              <a:t>Smile Cart</a:t>
            </a:r>
            <a:endParaRPr kumimoji="0" lang="en-US" sz="1400" b="0" i="0" u="none" strike="noStrike" kern="1200" cap="none" spc="0" normalizeH="0" baseline="0" noProof="0" dirty="0">
              <a:ln>
                <a:noFill/>
              </a:ln>
              <a:solidFill>
                <a:prstClr val="black"/>
              </a:solidFill>
              <a:effectLst/>
              <a:uLnTx/>
              <a:uFillTx/>
              <a:latin typeface="Franklin Gothic Book"/>
              <a:ea typeface="+mn-ea"/>
              <a:cs typeface="Calibri"/>
            </a:endParaRPr>
          </a:p>
        </p:txBody>
      </p:sp>
      <p:sp>
        <p:nvSpPr>
          <p:cNvPr id="33" name="TextBox 32">
            <a:extLst>
              <a:ext uri="{FF2B5EF4-FFF2-40B4-BE49-F238E27FC236}">
                <a16:creationId xmlns:a16="http://schemas.microsoft.com/office/drawing/2014/main" id="{3CAB8666-3BF7-44B6-8B26-0E7C8D236974}"/>
              </a:ext>
            </a:extLst>
          </p:cNvPr>
          <p:cNvSpPr txBox="1"/>
          <p:nvPr/>
        </p:nvSpPr>
        <p:spPr>
          <a:xfrm>
            <a:off x="4742512" y="6378456"/>
            <a:ext cx="7112938" cy="30777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Franklin Gothic Book"/>
                <a:ea typeface="Times New Roman" panose="02020603050405020304" pitchFamily="18" charset="0"/>
                <a:cs typeface="Calibri"/>
              </a:rPr>
              <a:t>Snacks provided to staff and faculty to spark small moments of joy during stressful workdays.</a:t>
            </a:r>
            <a:endParaRPr kumimoji="0" lang="en-US" sz="1400" b="0" i="0" u="none" strike="noStrike" kern="1200" cap="none" spc="0" normalizeH="0" baseline="0" noProof="0" dirty="0">
              <a:ln>
                <a:noFill/>
              </a:ln>
              <a:solidFill>
                <a:prstClr val="black"/>
              </a:solidFill>
              <a:effectLst/>
              <a:uLnTx/>
              <a:uFillTx/>
              <a:latin typeface="Franklin Gothic Book"/>
              <a:ea typeface="Arial" panose="020B0604020202020204" pitchFamily="34" charset="0"/>
              <a:cs typeface="Calibri"/>
            </a:endParaRPr>
          </a:p>
        </p:txBody>
      </p:sp>
      <p:cxnSp>
        <p:nvCxnSpPr>
          <p:cNvPr id="34" name="Straight Connector 33">
            <a:extLst>
              <a:ext uri="{FF2B5EF4-FFF2-40B4-BE49-F238E27FC236}">
                <a16:creationId xmlns:a16="http://schemas.microsoft.com/office/drawing/2014/main" id="{93F391AF-B76A-427C-B750-295EEE6B1A48}"/>
              </a:ext>
            </a:extLst>
          </p:cNvPr>
          <p:cNvCxnSpPr>
            <a:cxnSpLocks/>
          </p:cNvCxnSpPr>
          <p:nvPr/>
        </p:nvCxnSpPr>
        <p:spPr>
          <a:xfrm>
            <a:off x="385382" y="2945617"/>
            <a:ext cx="11242418"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35" name="Straight Connector 34">
            <a:extLst>
              <a:ext uri="{FF2B5EF4-FFF2-40B4-BE49-F238E27FC236}">
                <a16:creationId xmlns:a16="http://schemas.microsoft.com/office/drawing/2014/main" id="{ABDB6CE8-110A-4311-B381-EDD02A59B37B}"/>
              </a:ext>
            </a:extLst>
          </p:cNvPr>
          <p:cNvCxnSpPr>
            <a:cxnSpLocks/>
          </p:cNvCxnSpPr>
          <p:nvPr/>
        </p:nvCxnSpPr>
        <p:spPr>
          <a:xfrm>
            <a:off x="416420" y="4082913"/>
            <a:ext cx="11242418"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36" name="Straight Connector 35">
            <a:extLst>
              <a:ext uri="{FF2B5EF4-FFF2-40B4-BE49-F238E27FC236}">
                <a16:creationId xmlns:a16="http://schemas.microsoft.com/office/drawing/2014/main" id="{4DE69794-49B4-4E57-8F39-4793AE58D024}"/>
              </a:ext>
            </a:extLst>
          </p:cNvPr>
          <p:cNvCxnSpPr>
            <a:cxnSpLocks/>
          </p:cNvCxnSpPr>
          <p:nvPr/>
        </p:nvCxnSpPr>
        <p:spPr>
          <a:xfrm>
            <a:off x="360758" y="4673358"/>
            <a:ext cx="11242418"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37" name="Straight Connector 36">
            <a:extLst>
              <a:ext uri="{FF2B5EF4-FFF2-40B4-BE49-F238E27FC236}">
                <a16:creationId xmlns:a16="http://schemas.microsoft.com/office/drawing/2014/main" id="{ED7A8F9F-0299-4E9C-B007-895AB0241E05}"/>
              </a:ext>
            </a:extLst>
          </p:cNvPr>
          <p:cNvCxnSpPr>
            <a:cxnSpLocks/>
          </p:cNvCxnSpPr>
          <p:nvPr/>
        </p:nvCxnSpPr>
        <p:spPr>
          <a:xfrm>
            <a:off x="373698" y="5218667"/>
            <a:ext cx="11242418"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38" name="Straight Connector 37">
            <a:extLst>
              <a:ext uri="{FF2B5EF4-FFF2-40B4-BE49-F238E27FC236}">
                <a16:creationId xmlns:a16="http://schemas.microsoft.com/office/drawing/2014/main" id="{D0575BEA-C73F-4CDD-84DA-B9D0CAD59307}"/>
              </a:ext>
            </a:extLst>
          </p:cNvPr>
          <p:cNvCxnSpPr>
            <a:cxnSpLocks/>
          </p:cNvCxnSpPr>
          <p:nvPr/>
        </p:nvCxnSpPr>
        <p:spPr>
          <a:xfrm>
            <a:off x="385382" y="5815666"/>
            <a:ext cx="11242418"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39" name="Straight Connector 38">
            <a:extLst>
              <a:ext uri="{FF2B5EF4-FFF2-40B4-BE49-F238E27FC236}">
                <a16:creationId xmlns:a16="http://schemas.microsoft.com/office/drawing/2014/main" id="{110FE59F-2140-4448-9EB1-93AE976D15A9}"/>
              </a:ext>
            </a:extLst>
          </p:cNvPr>
          <p:cNvCxnSpPr>
            <a:cxnSpLocks/>
          </p:cNvCxnSpPr>
          <p:nvPr/>
        </p:nvCxnSpPr>
        <p:spPr>
          <a:xfrm>
            <a:off x="373698" y="2397232"/>
            <a:ext cx="11242418"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40" name="Straight Connector 39">
            <a:extLst>
              <a:ext uri="{FF2B5EF4-FFF2-40B4-BE49-F238E27FC236}">
                <a16:creationId xmlns:a16="http://schemas.microsoft.com/office/drawing/2014/main" id="{4435F9F9-02F7-4F66-A0E7-85E0C762CD7E}"/>
              </a:ext>
            </a:extLst>
          </p:cNvPr>
          <p:cNvCxnSpPr>
            <a:cxnSpLocks/>
          </p:cNvCxnSpPr>
          <p:nvPr/>
        </p:nvCxnSpPr>
        <p:spPr>
          <a:xfrm>
            <a:off x="385382" y="6282583"/>
            <a:ext cx="11242418" cy="0"/>
          </a:xfrm>
          <a:prstGeom prst="line">
            <a:avLst/>
          </a:prstGeom>
        </p:spPr>
        <p:style>
          <a:lnRef idx="1">
            <a:schemeClr val="accent3"/>
          </a:lnRef>
          <a:fillRef idx="0">
            <a:schemeClr val="accent3"/>
          </a:fillRef>
          <a:effectRef idx="0">
            <a:schemeClr val="accent3"/>
          </a:effectRef>
          <a:fontRef idx="minor">
            <a:schemeClr val="tx1"/>
          </a:fontRef>
        </p:style>
      </p:cxnSp>
      <p:sp>
        <p:nvSpPr>
          <p:cNvPr id="41" name="TextBox 40">
            <a:extLst>
              <a:ext uri="{FF2B5EF4-FFF2-40B4-BE49-F238E27FC236}">
                <a16:creationId xmlns:a16="http://schemas.microsoft.com/office/drawing/2014/main" id="{29490BB6-1450-4E64-B02F-DCA4E9EB99E9}"/>
              </a:ext>
            </a:extLst>
          </p:cNvPr>
          <p:cNvSpPr txBox="1"/>
          <p:nvPr/>
        </p:nvSpPr>
        <p:spPr>
          <a:xfrm>
            <a:off x="8558226" y="6626588"/>
            <a:ext cx="57658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Franklin Gothic Book"/>
                <a:ea typeface="+mn-ea"/>
                <a:cs typeface="+mn-cs"/>
              </a:rPr>
              <a:t>Contact: </a:t>
            </a:r>
            <a:r>
              <a:rPr kumimoji="0" lang="en-US" sz="1000" b="0" i="0" u="none" strike="noStrike" kern="1200" cap="none" spc="0" normalizeH="0" baseline="0" noProof="0" dirty="0">
                <a:ln>
                  <a:noFill/>
                </a:ln>
                <a:solidFill>
                  <a:srgbClr val="000000"/>
                </a:solidFill>
                <a:effectLst/>
                <a:uLnTx/>
                <a:uFillTx/>
                <a:latin typeface="Franklin Gothic Book"/>
                <a:ea typeface="+mn-ea"/>
                <a:cs typeface="+mn-cs"/>
                <a:hlinkClick r:id="rId14"/>
              </a:rPr>
              <a:t>CareForTheCaregiver@med.usc.edu</a:t>
            </a:r>
            <a:r>
              <a:rPr kumimoji="0" lang="en-US" sz="1000" b="0" i="0" u="none" strike="noStrike" kern="1200" cap="none" spc="0" normalizeH="0" baseline="0" noProof="0" dirty="0">
                <a:ln>
                  <a:noFill/>
                </a:ln>
                <a:solidFill>
                  <a:srgbClr val="000000"/>
                </a:solidFill>
                <a:effectLst/>
                <a:uLnTx/>
                <a:uFillTx/>
                <a:latin typeface="Franklin Gothic Book"/>
                <a:ea typeface="+mn-ea"/>
                <a:cs typeface="+mn-cs"/>
              </a:rPr>
              <a:t> or (323) 865-9897</a:t>
            </a:r>
          </a:p>
        </p:txBody>
      </p:sp>
      <p:sp>
        <p:nvSpPr>
          <p:cNvPr id="42" name="TextBox 41">
            <a:extLst>
              <a:ext uri="{FF2B5EF4-FFF2-40B4-BE49-F238E27FC236}">
                <a16:creationId xmlns:a16="http://schemas.microsoft.com/office/drawing/2014/main" id="{13DAA28D-1BA6-42F3-AF72-111D0B0C1688}"/>
              </a:ext>
            </a:extLst>
          </p:cNvPr>
          <p:cNvSpPr txBox="1"/>
          <p:nvPr/>
        </p:nvSpPr>
        <p:spPr>
          <a:xfrm>
            <a:off x="4747583" y="1407503"/>
            <a:ext cx="7101922" cy="52322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Arial" panose="020B0604020202020204" pitchFamily="34" charset="0"/>
                <a:cs typeface="Calibri"/>
              </a:rPr>
              <a:t>A randomized controlled trial that will explore several approaches to improve the well-being and job satisfaction of clinicians and providers.</a:t>
            </a:r>
            <a:endParaRPr kumimoji="0" lang="en-US" sz="14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43" name="TextBox 42">
            <a:extLst>
              <a:ext uri="{FF2B5EF4-FFF2-40B4-BE49-F238E27FC236}">
                <a16:creationId xmlns:a16="http://schemas.microsoft.com/office/drawing/2014/main" id="{4E705C48-7DE0-44E9-9ED8-C49EE81BE515}"/>
              </a:ext>
            </a:extLst>
          </p:cNvPr>
          <p:cNvSpPr txBox="1"/>
          <p:nvPr/>
        </p:nvSpPr>
        <p:spPr>
          <a:xfrm>
            <a:off x="1844124" y="1485614"/>
            <a:ext cx="200179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Arial" panose="020B0604020202020204" pitchFamily="34" charset="0"/>
                <a:cs typeface="Calibri"/>
              </a:rPr>
              <a:t>Thrive Study</a:t>
            </a:r>
            <a:endParaRPr kumimoji="0" lang="en-US" sz="14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44" name="Picture 43">
            <a:extLst>
              <a:ext uri="{FF2B5EF4-FFF2-40B4-BE49-F238E27FC236}">
                <a16:creationId xmlns:a16="http://schemas.microsoft.com/office/drawing/2014/main" id="{B00106B9-F5F3-4F4A-B677-1D10906E90A4}"/>
              </a:ext>
            </a:extLst>
          </p:cNvPr>
          <p:cNvPicPr>
            <a:picLocks noChangeAspect="1"/>
          </p:cNvPicPr>
          <p:nvPr/>
        </p:nvPicPr>
        <p:blipFill rotWithShape="1">
          <a:blip r:embed="rId15"/>
          <a:srcRect l="53701" t="20739" r="38722" b="53779"/>
          <a:stretch/>
        </p:blipFill>
        <p:spPr>
          <a:xfrm>
            <a:off x="490490" y="1417290"/>
            <a:ext cx="490308" cy="470476"/>
          </a:xfrm>
          <a:prstGeom prst="rect">
            <a:avLst/>
          </a:prstGeom>
        </p:spPr>
      </p:pic>
      <p:pic>
        <p:nvPicPr>
          <p:cNvPr id="45" name="Picture 44" descr="Qr code&#10;&#10;Description automatically generated">
            <a:extLst>
              <a:ext uri="{FF2B5EF4-FFF2-40B4-BE49-F238E27FC236}">
                <a16:creationId xmlns:a16="http://schemas.microsoft.com/office/drawing/2014/main" id="{790E591A-23FB-478F-90A3-730D752A90D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747583" y="148155"/>
            <a:ext cx="1025315" cy="1025315"/>
          </a:xfrm>
          <a:prstGeom prst="rect">
            <a:avLst/>
          </a:prstGeom>
        </p:spPr>
      </p:pic>
      <p:sp>
        <p:nvSpPr>
          <p:cNvPr id="46" name="TextBox 45">
            <a:extLst>
              <a:ext uri="{FF2B5EF4-FFF2-40B4-BE49-F238E27FC236}">
                <a16:creationId xmlns:a16="http://schemas.microsoft.com/office/drawing/2014/main" id="{935A47A8-4F90-4DB7-9E97-43900A1E89EE}"/>
              </a:ext>
            </a:extLst>
          </p:cNvPr>
          <p:cNvSpPr txBox="1"/>
          <p:nvPr/>
        </p:nvSpPr>
        <p:spPr>
          <a:xfrm>
            <a:off x="1844124" y="3119001"/>
            <a:ext cx="259984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Arial" panose="020B0604020202020204" pitchFamily="34" charset="0"/>
                <a:cs typeface="Calibri"/>
              </a:rPr>
              <a:t>SCORE Survey Response</a:t>
            </a:r>
            <a:endParaRPr kumimoji="0" lang="en-US" sz="14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47" name="TextBox 46">
            <a:extLst>
              <a:ext uri="{FF2B5EF4-FFF2-40B4-BE49-F238E27FC236}">
                <a16:creationId xmlns:a16="http://schemas.microsoft.com/office/drawing/2014/main" id="{084B25B2-CC75-495F-8412-0E884F03D13E}"/>
              </a:ext>
            </a:extLst>
          </p:cNvPr>
          <p:cNvSpPr txBox="1"/>
          <p:nvPr/>
        </p:nvSpPr>
        <p:spPr>
          <a:xfrm>
            <a:off x="4761983" y="3126644"/>
            <a:ext cx="7025455" cy="3131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Arial" panose="020B0604020202020204" pitchFamily="34" charset="0"/>
                <a:cs typeface="Calibri"/>
              </a:rPr>
              <a:t>Support for teams responding to the results from the SCORE survey</a:t>
            </a:r>
            <a:endParaRPr kumimoji="0" lang="en-US" sz="14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48" name="Picture 47">
            <a:extLst>
              <a:ext uri="{FF2B5EF4-FFF2-40B4-BE49-F238E27FC236}">
                <a16:creationId xmlns:a16="http://schemas.microsoft.com/office/drawing/2014/main" id="{584FBB66-962F-4206-8FF1-F45F1B1C02A7}"/>
              </a:ext>
            </a:extLst>
          </p:cNvPr>
          <p:cNvPicPr>
            <a:picLocks noChangeAspect="1"/>
          </p:cNvPicPr>
          <p:nvPr/>
        </p:nvPicPr>
        <p:blipFill rotWithShape="1">
          <a:blip r:embed="rId17"/>
          <a:srcRect l="62344" t="36694" r="30469" b="49727"/>
          <a:stretch/>
        </p:blipFill>
        <p:spPr>
          <a:xfrm>
            <a:off x="431291" y="2989015"/>
            <a:ext cx="549507" cy="551532"/>
          </a:xfrm>
          <a:prstGeom prst="rect">
            <a:avLst/>
          </a:prstGeom>
        </p:spPr>
      </p:pic>
      <p:cxnSp>
        <p:nvCxnSpPr>
          <p:cNvPr id="49" name="Straight Connector 48">
            <a:extLst>
              <a:ext uri="{FF2B5EF4-FFF2-40B4-BE49-F238E27FC236}">
                <a16:creationId xmlns:a16="http://schemas.microsoft.com/office/drawing/2014/main" id="{1AFA1EB2-E734-436F-9234-BD36B3094FAB}"/>
              </a:ext>
            </a:extLst>
          </p:cNvPr>
          <p:cNvCxnSpPr>
            <a:cxnSpLocks/>
          </p:cNvCxnSpPr>
          <p:nvPr/>
        </p:nvCxnSpPr>
        <p:spPr>
          <a:xfrm>
            <a:off x="421766" y="3542939"/>
            <a:ext cx="11242418"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4015319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g18ee4f9d572_0_76"/>
          <p:cNvPicPr preferRelativeResize="0"/>
          <p:nvPr/>
        </p:nvPicPr>
        <p:blipFill rotWithShape="1">
          <a:blip r:embed="rId3">
            <a:alphaModFix/>
          </a:blip>
          <a:srcRect/>
          <a:stretch/>
        </p:blipFill>
        <p:spPr>
          <a:xfrm>
            <a:off x="274975" y="5779822"/>
            <a:ext cx="935597" cy="291707"/>
          </a:xfrm>
          <a:prstGeom prst="rect">
            <a:avLst/>
          </a:prstGeom>
          <a:noFill/>
          <a:ln>
            <a:noFill/>
          </a:ln>
        </p:spPr>
      </p:pic>
      <p:sp>
        <p:nvSpPr>
          <p:cNvPr id="172" name="Google Shape;172;g18ee4f9d572_0_76"/>
          <p:cNvSpPr txBox="1"/>
          <p:nvPr/>
        </p:nvSpPr>
        <p:spPr>
          <a:xfrm>
            <a:off x="0" y="334761"/>
            <a:ext cx="12192000" cy="629852"/>
          </a:xfrm>
          <a:prstGeom prst="rect">
            <a:avLst/>
          </a:prstGeom>
          <a:noFill/>
          <a:ln>
            <a:noFill/>
          </a:ln>
        </p:spPr>
        <p:txBody>
          <a:bodyPr spcFirstLastPara="1" wrap="square" lIns="0" tIns="0" rIns="0" bIns="0" anchor="ctr" anchorCtr="0">
            <a:spAutoFit/>
          </a:bodyPr>
          <a:lstStyle/>
          <a:p>
            <a:pPr marL="16366" marR="0" lvl="0" indent="0" algn="ctr" defTabSz="914400" rtl="0" eaLnBrk="1" fontAlgn="auto" latinLnBrk="0" hangingPunct="1">
              <a:lnSpc>
                <a:spcPct val="100000"/>
              </a:lnSpc>
              <a:spcBef>
                <a:spcPts val="0"/>
              </a:spcBef>
              <a:spcAft>
                <a:spcPts val="0"/>
              </a:spcAft>
              <a:buClr>
                <a:srgbClr val="FFCC00"/>
              </a:buClr>
              <a:buSzPts val="8800"/>
              <a:buFontTx/>
              <a:buNone/>
              <a:tabLst/>
              <a:defRPr/>
            </a:pPr>
            <a:r>
              <a:rPr kumimoji="0" lang="en-US" sz="4093" b="1" i="0" u="none" strike="noStrike" kern="1200" cap="none" spc="0" normalizeH="0" baseline="0" noProof="0">
                <a:ln>
                  <a:noFill/>
                </a:ln>
                <a:solidFill>
                  <a:srgbClr val="990000"/>
                </a:solidFill>
                <a:effectLst/>
                <a:uLnTx/>
                <a:uFillTx/>
                <a:latin typeface="Playfair Display"/>
                <a:ea typeface="Playfair Display"/>
                <a:cs typeface="Playfair Display"/>
                <a:sym typeface="Playfair Display"/>
              </a:rPr>
              <a:t>Study Team – Clinical Leadership</a:t>
            </a:r>
            <a:endParaRPr kumimoji="0" sz="4093" b="1" i="0" u="none" strike="noStrike" kern="1200" cap="none" spc="0" normalizeH="0" baseline="0" noProof="0">
              <a:ln>
                <a:noFill/>
              </a:ln>
              <a:solidFill>
                <a:srgbClr val="990000"/>
              </a:solidFill>
              <a:effectLst/>
              <a:uLnTx/>
              <a:uFillTx/>
              <a:latin typeface="Playfair Display"/>
              <a:ea typeface="Playfair Display"/>
              <a:cs typeface="Playfair Display"/>
              <a:sym typeface="Playfair Display"/>
            </a:endParaRPr>
          </a:p>
        </p:txBody>
      </p:sp>
      <p:grpSp>
        <p:nvGrpSpPr>
          <p:cNvPr id="173" name="Google Shape;173;g18ee4f9d572_0_76"/>
          <p:cNvGrpSpPr/>
          <p:nvPr/>
        </p:nvGrpSpPr>
        <p:grpSpPr>
          <a:xfrm>
            <a:off x="2159706" y="1109982"/>
            <a:ext cx="3830339" cy="4563873"/>
            <a:chOff x="4221551" y="2655416"/>
            <a:chExt cx="7487115" cy="8920945"/>
          </a:xfrm>
        </p:grpSpPr>
        <p:sp>
          <p:nvSpPr>
            <p:cNvPr id="174" name="Google Shape;174;g18ee4f9d572_0_76"/>
            <p:cNvSpPr txBox="1"/>
            <p:nvPr/>
          </p:nvSpPr>
          <p:spPr>
            <a:xfrm>
              <a:off x="5331055" y="6889947"/>
              <a:ext cx="5268111" cy="1292846"/>
            </a:xfrm>
            <a:prstGeom prst="rect">
              <a:avLst/>
            </a:prstGeom>
            <a:noFill/>
            <a:ln>
              <a:noFill/>
            </a:ln>
          </p:spPr>
          <p:txBody>
            <a:bodyPr spcFirstLastPara="1" wrap="square" lIns="46772" tIns="46772" rIns="46772" bIns="46772"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Tx/>
                <a:buNone/>
                <a:tabLst/>
                <a:defRPr/>
              </a:pPr>
              <a:r>
                <a:rPr kumimoji="0" lang="en-US" sz="1842" b="1" i="0" u="none" strike="noStrike" kern="1200" cap="none" spc="0" normalizeH="0" baseline="0" noProof="0">
                  <a:ln>
                    <a:noFill/>
                  </a:ln>
                  <a:solidFill>
                    <a:srgbClr val="000000"/>
                  </a:solidFill>
                  <a:effectLst/>
                  <a:uLnTx/>
                  <a:uFillTx/>
                  <a:latin typeface="Playfair Display Black"/>
                  <a:ea typeface="Playfair Display Black"/>
                  <a:cs typeface="Playfair Display Black"/>
                  <a:sym typeface="Playfair Display Black"/>
                </a:rPr>
                <a:t>Steven Siegel, MD, PhD</a:t>
              </a:r>
              <a:endParaRPr kumimoji="0" sz="716"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5" name="Google Shape;175;g18ee4f9d572_0_76"/>
            <p:cNvSpPr txBox="1"/>
            <p:nvPr/>
          </p:nvSpPr>
          <p:spPr>
            <a:xfrm>
              <a:off x="4221551" y="7635602"/>
              <a:ext cx="7487115" cy="3446976"/>
            </a:xfrm>
            <a:prstGeom prst="rect">
              <a:avLst/>
            </a:prstGeom>
            <a:noFill/>
            <a:ln>
              <a:noFill/>
            </a:ln>
          </p:spPr>
          <p:txBody>
            <a:bodyPr spcFirstLastPara="1" wrap="square" lIns="46772" tIns="46772" rIns="46772" bIns="46772"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Tx/>
                <a:buNone/>
                <a:tabLst/>
                <a:defRPr/>
              </a:pPr>
              <a:r>
                <a:rPr kumimoji="0" lang="en-US" sz="1228" b="0" i="0" u="none" strike="noStrike" kern="1200" cap="none" spc="0" normalizeH="0" baseline="0" noProof="0">
                  <a:ln>
                    <a:noFill/>
                  </a:ln>
                  <a:solidFill>
                    <a:srgbClr val="990000"/>
                  </a:solidFill>
                  <a:effectLst/>
                  <a:uLnTx/>
                  <a:uFillTx/>
                  <a:latin typeface="Roboto"/>
                  <a:ea typeface="Roboto"/>
                  <a:cs typeface="Roboto"/>
                  <a:sym typeface="Roboto"/>
                </a:rPr>
                <a:t>Chief Mental Health and Wellness Officer</a:t>
              </a:r>
              <a:endParaRPr kumimoji="0" sz="716"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921"/>
                </a:spcBef>
                <a:spcAft>
                  <a:spcPts val="0"/>
                </a:spcAft>
                <a:buClr>
                  <a:srgbClr val="000000"/>
                </a:buClr>
                <a:buSzPts val="2400"/>
                <a:buFontTx/>
                <a:buNone/>
                <a:tabLst/>
                <a:defRPr/>
              </a:pPr>
              <a:r>
                <a:rPr kumimoji="0" lang="en-US" sz="1228" b="0" i="0" u="none" strike="noStrike" kern="1200" cap="none" spc="0" normalizeH="0" baseline="0" noProof="0">
                  <a:ln>
                    <a:noFill/>
                  </a:ln>
                  <a:solidFill>
                    <a:srgbClr val="990000"/>
                  </a:solidFill>
                  <a:effectLst/>
                  <a:uLnTx/>
                  <a:uFillTx/>
                  <a:latin typeface="Roboto"/>
                  <a:ea typeface="Roboto"/>
                  <a:cs typeface="Roboto"/>
                  <a:sym typeface="Roboto"/>
                </a:rPr>
                <a:t>Chair and Chief of Clinical Services, Department of Psychiatry and Behavioral Sciences</a:t>
              </a:r>
              <a:endParaRPr kumimoji="0" sz="716"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921"/>
                </a:spcBef>
                <a:spcAft>
                  <a:spcPts val="0"/>
                </a:spcAft>
                <a:buClr>
                  <a:srgbClr val="000000"/>
                </a:buClr>
                <a:buSzPts val="2400"/>
                <a:buFontTx/>
                <a:buNone/>
                <a:tabLst/>
                <a:defRPr/>
              </a:pPr>
              <a:r>
                <a:rPr kumimoji="0" lang="en-US" sz="1228" b="0" i="0" u="none" strike="noStrike" kern="1200" cap="none" spc="0" normalizeH="0" baseline="0" noProof="0">
                  <a:ln>
                    <a:noFill/>
                  </a:ln>
                  <a:solidFill>
                    <a:srgbClr val="990000"/>
                  </a:solidFill>
                  <a:effectLst/>
                  <a:uLnTx/>
                  <a:uFillTx/>
                  <a:latin typeface="Roboto"/>
                  <a:ea typeface="Roboto"/>
                  <a:cs typeface="Roboto"/>
                  <a:sym typeface="Roboto"/>
                </a:rPr>
                <a:t>Franz Alexander Endowed Chair in Psychiatry</a:t>
              </a:r>
              <a:endParaRPr kumimoji="0" sz="716"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921"/>
                </a:spcBef>
                <a:spcAft>
                  <a:spcPts val="0"/>
                </a:spcAft>
                <a:buClr>
                  <a:srgbClr val="000000"/>
                </a:buClr>
                <a:buSzPts val="2400"/>
                <a:buFontTx/>
                <a:buNone/>
                <a:tabLst/>
                <a:defRPr/>
              </a:pPr>
              <a:r>
                <a:rPr kumimoji="0" lang="en-US" sz="1228" b="0" i="0" u="none" strike="noStrike" kern="1200" cap="none" spc="0" normalizeH="0" baseline="0" noProof="0">
                  <a:ln>
                    <a:noFill/>
                  </a:ln>
                  <a:solidFill>
                    <a:srgbClr val="990000"/>
                  </a:solidFill>
                  <a:effectLst/>
                  <a:uLnTx/>
                  <a:uFillTx/>
                  <a:latin typeface="Roboto"/>
                  <a:ea typeface="Roboto"/>
                  <a:cs typeface="Roboto"/>
                  <a:sym typeface="Roboto"/>
                </a:rPr>
                <a:t>Professor, Departments of Psychiatry and Behavioral Sciences, Neurological Surgery, and Population and Public Health Sciences</a:t>
              </a:r>
              <a:endParaRPr kumimoji="0" sz="716" b="0" i="0" u="none" strike="noStrike" kern="1200" cap="none" spc="0" normalizeH="0" baseline="0" noProof="0">
                <a:ln>
                  <a:noFill/>
                </a:ln>
                <a:solidFill>
                  <a:srgbClr val="000000"/>
                </a:solidFill>
                <a:effectLst/>
                <a:uLnTx/>
                <a:uFillTx/>
                <a:latin typeface="Arial"/>
                <a:ea typeface="Arial"/>
                <a:cs typeface="Arial"/>
                <a:sym typeface="Arial"/>
              </a:endParaRPr>
            </a:p>
          </p:txBody>
        </p:sp>
        <p:pic>
          <p:nvPicPr>
            <p:cNvPr id="176" name="Google Shape;176;g18ee4f9d572_0_76"/>
            <p:cNvPicPr preferRelativeResize="0"/>
            <p:nvPr/>
          </p:nvPicPr>
          <p:blipFill rotWithShape="1">
            <a:blip r:embed="rId4">
              <a:alphaModFix/>
            </a:blip>
            <a:srcRect/>
            <a:stretch/>
          </p:blipFill>
          <p:spPr>
            <a:xfrm>
              <a:off x="5953429" y="2655416"/>
              <a:ext cx="4023360" cy="4023360"/>
            </a:xfrm>
            <a:prstGeom prst="rect">
              <a:avLst/>
            </a:prstGeom>
            <a:noFill/>
            <a:ln>
              <a:noFill/>
            </a:ln>
          </p:spPr>
        </p:pic>
        <p:pic>
          <p:nvPicPr>
            <p:cNvPr id="177" name="Google Shape;177;g18ee4f9d572_0_76"/>
            <p:cNvPicPr preferRelativeResize="0"/>
            <p:nvPr/>
          </p:nvPicPr>
          <p:blipFill rotWithShape="1">
            <a:blip r:embed="rId5">
              <a:alphaModFix/>
            </a:blip>
            <a:srcRect/>
            <a:stretch/>
          </p:blipFill>
          <p:spPr>
            <a:xfrm>
              <a:off x="6136308" y="11259493"/>
              <a:ext cx="3657600" cy="316868"/>
            </a:xfrm>
            <a:prstGeom prst="rect">
              <a:avLst/>
            </a:prstGeom>
            <a:noFill/>
            <a:ln>
              <a:noFill/>
            </a:ln>
          </p:spPr>
        </p:pic>
      </p:grpSp>
      <p:grpSp>
        <p:nvGrpSpPr>
          <p:cNvPr id="178" name="Google Shape;178;g18ee4f9d572_0_76"/>
          <p:cNvGrpSpPr/>
          <p:nvPr/>
        </p:nvGrpSpPr>
        <p:grpSpPr>
          <a:xfrm>
            <a:off x="6769567" y="1295039"/>
            <a:ext cx="3830339" cy="4067888"/>
            <a:chOff x="13232387" y="2655416"/>
            <a:chExt cx="7487115" cy="7951449"/>
          </a:xfrm>
        </p:grpSpPr>
        <p:sp>
          <p:nvSpPr>
            <p:cNvPr id="179" name="Google Shape;179;g18ee4f9d572_0_76"/>
            <p:cNvSpPr txBox="1"/>
            <p:nvPr/>
          </p:nvSpPr>
          <p:spPr>
            <a:xfrm>
              <a:off x="14535872" y="6889947"/>
              <a:ext cx="4880143" cy="738741"/>
            </a:xfrm>
            <a:prstGeom prst="rect">
              <a:avLst/>
            </a:prstGeom>
            <a:noFill/>
            <a:ln>
              <a:noFill/>
            </a:ln>
          </p:spPr>
          <p:txBody>
            <a:bodyPr spcFirstLastPara="1" wrap="square" lIns="46772" tIns="46772" rIns="46772" bIns="46772"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Tx/>
                <a:buNone/>
                <a:tabLst/>
                <a:defRPr/>
              </a:pPr>
              <a:r>
                <a:rPr kumimoji="0" lang="en-US" sz="1842" b="1" i="0" u="none" strike="noStrike" kern="1200" cap="none" spc="0" normalizeH="0" baseline="0" noProof="0">
                  <a:ln>
                    <a:noFill/>
                  </a:ln>
                  <a:solidFill>
                    <a:srgbClr val="000000"/>
                  </a:solidFill>
                  <a:effectLst/>
                  <a:uLnTx/>
                  <a:uFillTx/>
                  <a:latin typeface="Playfair Display Black"/>
                  <a:ea typeface="Playfair Display Black"/>
                  <a:cs typeface="Playfair Display Black"/>
                  <a:sym typeface="Playfair Display Black"/>
                </a:rPr>
                <a:t>John Brodhead, MD</a:t>
              </a:r>
              <a:endParaRPr kumimoji="0" sz="716" b="0" i="0" u="none" strike="noStrike" kern="1200" cap="none" spc="0" normalizeH="0" baseline="0" noProof="0">
                <a:ln>
                  <a:noFill/>
                </a:ln>
                <a:solidFill>
                  <a:srgbClr val="000000"/>
                </a:solidFill>
                <a:effectLst/>
                <a:uLnTx/>
                <a:uFillTx/>
                <a:latin typeface="Arial"/>
                <a:ea typeface="Arial"/>
                <a:cs typeface="Arial"/>
                <a:sym typeface="Arial"/>
              </a:endParaRPr>
            </a:p>
          </p:txBody>
        </p:sp>
        <p:pic>
          <p:nvPicPr>
            <p:cNvPr id="180" name="Google Shape;180;g18ee4f9d572_0_76"/>
            <p:cNvPicPr preferRelativeResize="0"/>
            <p:nvPr/>
          </p:nvPicPr>
          <p:blipFill rotWithShape="1">
            <a:blip r:embed="rId6">
              <a:alphaModFix/>
            </a:blip>
            <a:srcRect/>
            <a:stretch/>
          </p:blipFill>
          <p:spPr>
            <a:xfrm>
              <a:off x="14964264" y="2655416"/>
              <a:ext cx="4023360" cy="4023360"/>
            </a:xfrm>
            <a:prstGeom prst="rect">
              <a:avLst/>
            </a:prstGeom>
            <a:noFill/>
            <a:ln>
              <a:noFill/>
            </a:ln>
          </p:spPr>
        </p:pic>
        <p:sp>
          <p:nvSpPr>
            <p:cNvPr id="181" name="Google Shape;181;g18ee4f9d572_0_76"/>
            <p:cNvSpPr txBox="1"/>
            <p:nvPr/>
          </p:nvSpPr>
          <p:spPr>
            <a:xfrm>
              <a:off x="13232387" y="7635602"/>
              <a:ext cx="7487115" cy="2482648"/>
            </a:xfrm>
            <a:prstGeom prst="rect">
              <a:avLst/>
            </a:prstGeom>
            <a:noFill/>
            <a:ln>
              <a:noFill/>
            </a:ln>
          </p:spPr>
          <p:txBody>
            <a:bodyPr spcFirstLastPara="1" wrap="square" lIns="46772" tIns="46772" rIns="46772" bIns="46772"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Tx/>
                <a:buNone/>
                <a:tabLst/>
                <a:defRPr/>
              </a:pPr>
              <a:r>
                <a:rPr kumimoji="0" lang="en-US" sz="1228" b="0" i="0" u="none" strike="noStrike" kern="1200" cap="none" spc="0" normalizeH="0" baseline="0" noProof="0">
                  <a:ln>
                    <a:noFill/>
                  </a:ln>
                  <a:solidFill>
                    <a:srgbClr val="990000"/>
                  </a:solidFill>
                  <a:effectLst/>
                  <a:uLnTx/>
                  <a:uFillTx/>
                  <a:latin typeface="Roboto"/>
                  <a:ea typeface="Roboto"/>
                  <a:cs typeface="Roboto"/>
                  <a:sym typeface="Roboto"/>
                </a:rPr>
                <a:t>Associate Chief Medical Officer for Medical Services, Keck Hospitals of USC</a:t>
              </a:r>
              <a:endParaRPr kumimoji="0" sz="716"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921"/>
                </a:spcBef>
                <a:spcAft>
                  <a:spcPts val="0"/>
                </a:spcAft>
                <a:buClr>
                  <a:srgbClr val="000000"/>
                </a:buClr>
                <a:buSzPts val="2400"/>
                <a:buFontTx/>
                <a:buNone/>
                <a:tabLst/>
                <a:defRPr/>
              </a:pPr>
              <a:r>
                <a:rPr kumimoji="0" lang="en-US" sz="1228" b="0" i="0" u="none" strike="noStrike" kern="1200" cap="none" spc="0" normalizeH="0" baseline="0" noProof="0">
                  <a:ln>
                    <a:noFill/>
                  </a:ln>
                  <a:solidFill>
                    <a:srgbClr val="990000"/>
                  </a:solidFill>
                  <a:effectLst/>
                  <a:uLnTx/>
                  <a:uFillTx/>
                  <a:latin typeface="Roboto"/>
                  <a:ea typeface="Roboto"/>
                  <a:cs typeface="Roboto"/>
                  <a:sym typeface="Roboto"/>
                </a:rPr>
                <a:t>Associate Chairman, Department of Medicine, Keck Medicine of USC</a:t>
              </a:r>
              <a:endParaRPr kumimoji="0" sz="716"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921"/>
                </a:spcBef>
                <a:spcAft>
                  <a:spcPts val="0"/>
                </a:spcAft>
                <a:buClr>
                  <a:srgbClr val="000000"/>
                </a:buClr>
                <a:buSzPts val="2400"/>
                <a:buFontTx/>
                <a:buNone/>
                <a:tabLst/>
                <a:defRPr/>
              </a:pPr>
              <a:r>
                <a:rPr kumimoji="0" lang="en-US" sz="1228" b="0" i="0" u="none" strike="noStrike" kern="1200" cap="none" spc="0" normalizeH="0" baseline="0" noProof="0">
                  <a:ln>
                    <a:noFill/>
                  </a:ln>
                  <a:solidFill>
                    <a:srgbClr val="990000"/>
                  </a:solidFill>
                  <a:effectLst/>
                  <a:uLnTx/>
                  <a:uFillTx/>
                  <a:latin typeface="Roboto"/>
                  <a:ea typeface="Roboto"/>
                  <a:cs typeface="Roboto"/>
                  <a:sym typeface="Roboto"/>
                </a:rPr>
                <a:t>Medical Director, Integrated Risk Management</a:t>
              </a:r>
              <a:endParaRPr kumimoji="0" sz="716" b="0" i="0" u="none" strike="noStrike" kern="1200" cap="none" spc="0" normalizeH="0" baseline="0" noProof="0">
                <a:ln>
                  <a:noFill/>
                </a:ln>
                <a:solidFill>
                  <a:srgbClr val="000000"/>
                </a:solidFill>
                <a:effectLst/>
                <a:uLnTx/>
                <a:uFillTx/>
                <a:latin typeface="Arial"/>
                <a:ea typeface="Arial"/>
                <a:cs typeface="Arial"/>
                <a:sym typeface="Arial"/>
              </a:endParaRPr>
            </a:p>
          </p:txBody>
        </p:sp>
        <p:pic>
          <p:nvPicPr>
            <p:cNvPr id="182" name="Google Shape;182;g18ee4f9d572_0_76"/>
            <p:cNvPicPr preferRelativeResize="0"/>
            <p:nvPr/>
          </p:nvPicPr>
          <p:blipFill rotWithShape="1">
            <a:blip r:embed="rId5">
              <a:alphaModFix/>
            </a:blip>
            <a:srcRect/>
            <a:stretch/>
          </p:blipFill>
          <p:spPr>
            <a:xfrm>
              <a:off x="15147144" y="10289997"/>
              <a:ext cx="3657600" cy="316868"/>
            </a:xfrm>
            <a:prstGeom prst="rect">
              <a:avLst/>
            </a:prstGeom>
            <a:noFill/>
            <a:ln>
              <a:noFill/>
            </a:ln>
          </p:spPr>
        </p:pic>
      </p:grpSp>
      <p:pic>
        <p:nvPicPr>
          <p:cNvPr id="183" name="Google Shape;183;g18ee4f9d572_0_76"/>
          <p:cNvPicPr preferRelativeResize="0"/>
          <p:nvPr/>
        </p:nvPicPr>
        <p:blipFill rotWithShape="1">
          <a:blip r:embed="rId7">
            <a:alphaModFix/>
          </a:blip>
          <a:srcRect/>
          <a:stretch/>
        </p:blipFill>
        <p:spPr>
          <a:xfrm>
            <a:off x="11458448" y="5699223"/>
            <a:ext cx="538712" cy="51457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grpSp>
        <p:nvGrpSpPr>
          <p:cNvPr id="119" name="Google Shape;119;g2b281067d1a_0_0"/>
          <p:cNvGrpSpPr/>
          <p:nvPr/>
        </p:nvGrpSpPr>
        <p:grpSpPr>
          <a:xfrm>
            <a:off x="2181403" y="2676258"/>
            <a:ext cx="2049535" cy="1676195"/>
            <a:chOff x="9912676" y="5879839"/>
            <a:chExt cx="4006200" cy="3276439"/>
          </a:xfrm>
        </p:grpSpPr>
        <p:pic>
          <p:nvPicPr>
            <p:cNvPr id="120" name="Google Shape;120;g2b281067d1a_0_0"/>
            <p:cNvPicPr preferRelativeResize="0"/>
            <p:nvPr/>
          </p:nvPicPr>
          <p:blipFill rotWithShape="1">
            <a:blip r:embed="rId3">
              <a:alphaModFix/>
            </a:blip>
            <a:srcRect/>
            <a:stretch/>
          </p:blipFill>
          <p:spPr>
            <a:xfrm>
              <a:off x="10818495" y="5879839"/>
              <a:ext cx="2194560" cy="2194560"/>
            </a:xfrm>
            <a:prstGeom prst="rect">
              <a:avLst/>
            </a:prstGeom>
            <a:noFill/>
            <a:ln>
              <a:noFill/>
            </a:ln>
          </p:spPr>
        </p:pic>
        <p:sp>
          <p:nvSpPr>
            <p:cNvPr id="121" name="Google Shape;121;g2b281067d1a_0_0"/>
            <p:cNvSpPr txBox="1"/>
            <p:nvPr/>
          </p:nvSpPr>
          <p:spPr>
            <a:xfrm>
              <a:off x="9912676" y="8098396"/>
              <a:ext cx="4006200" cy="523289"/>
            </a:xfrm>
            <a:prstGeom prst="rect">
              <a:avLst/>
            </a:prstGeom>
            <a:noFill/>
            <a:ln>
              <a:noFill/>
            </a:ln>
          </p:spPr>
          <p:txBody>
            <a:bodyPr spcFirstLastPara="1" wrap="square" lIns="46772" tIns="46772" rIns="46772" bIns="46772"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200"/>
                <a:buFontTx/>
                <a:buNone/>
                <a:tabLst/>
                <a:defRPr/>
              </a:pPr>
              <a:r>
                <a:rPr kumimoji="0" lang="en-US" sz="1126" b="1" i="0" u="none" strike="noStrike" kern="1200" cap="none" spc="0" normalizeH="0" baseline="0" noProof="0">
                  <a:ln>
                    <a:noFill/>
                  </a:ln>
                  <a:solidFill>
                    <a:srgbClr val="000000"/>
                  </a:solidFill>
                  <a:effectLst/>
                  <a:uLnTx/>
                  <a:uFillTx/>
                  <a:latin typeface="Playfair Display Black"/>
                  <a:ea typeface="Playfair Display Black"/>
                  <a:cs typeface="Playfair Display Black"/>
                  <a:sym typeface="Playfair Display Black"/>
                </a:rPr>
                <a:t>Sophia De-Oliveira, MPH</a:t>
              </a:r>
              <a:endParaRPr kumimoji="0" sz="716"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22" name="Google Shape;122;g2b281067d1a_0_0"/>
            <p:cNvSpPr txBox="1"/>
            <p:nvPr/>
          </p:nvSpPr>
          <p:spPr>
            <a:xfrm>
              <a:off x="10138825" y="8540586"/>
              <a:ext cx="3553799" cy="615692"/>
            </a:xfrm>
            <a:prstGeom prst="rect">
              <a:avLst/>
            </a:prstGeom>
            <a:noFill/>
            <a:ln>
              <a:noFill/>
            </a:ln>
          </p:spPr>
          <p:txBody>
            <a:bodyPr spcFirstLastPara="1" wrap="square" lIns="46772" tIns="23380" rIns="46772" bIns="2338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Tx/>
                <a:buNone/>
                <a:tabLst/>
                <a:defRPr/>
              </a:pPr>
              <a:r>
                <a:rPr kumimoji="0" lang="en-US" sz="870" b="0" i="0" u="none" strike="noStrike" kern="1200" cap="none" spc="0" normalizeH="0" baseline="0" noProof="0">
                  <a:ln>
                    <a:noFill/>
                  </a:ln>
                  <a:solidFill>
                    <a:srgbClr val="990000"/>
                  </a:solidFill>
                  <a:effectLst/>
                  <a:uLnTx/>
                  <a:uFillTx/>
                  <a:latin typeface="Roboto"/>
                  <a:ea typeface="Roboto"/>
                  <a:cs typeface="Roboto"/>
                  <a:sym typeface="Roboto"/>
                </a:rPr>
                <a:t>Performance &amp; Transformation</a:t>
              </a:r>
              <a:endParaRPr kumimoji="0" sz="716"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700"/>
                <a:buFontTx/>
                <a:buNone/>
                <a:tabLst/>
                <a:defRPr/>
              </a:pPr>
              <a:r>
                <a:rPr kumimoji="0" lang="en-US" sz="870" b="0" i="0" u="none" strike="noStrike" kern="1200" cap="none" spc="0" normalizeH="0" baseline="0" noProof="0">
                  <a:ln>
                    <a:noFill/>
                  </a:ln>
                  <a:solidFill>
                    <a:srgbClr val="990000"/>
                  </a:solidFill>
                  <a:effectLst/>
                  <a:uLnTx/>
                  <a:uFillTx/>
                  <a:latin typeface="Roboto"/>
                  <a:ea typeface="Roboto"/>
                  <a:cs typeface="Roboto"/>
                  <a:sym typeface="Roboto"/>
                </a:rPr>
                <a:t>Keck Medicine of USC</a:t>
              </a:r>
              <a:endParaRPr kumimoji="0" sz="716"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123" name="Google Shape;123;g2b281067d1a_0_0"/>
          <p:cNvGrpSpPr/>
          <p:nvPr/>
        </p:nvGrpSpPr>
        <p:grpSpPr>
          <a:xfrm>
            <a:off x="8175173" y="985854"/>
            <a:ext cx="2108163" cy="1680412"/>
            <a:chOff x="19166394" y="2056116"/>
            <a:chExt cx="4120800" cy="3284680"/>
          </a:xfrm>
        </p:grpSpPr>
        <p:pic>
          <p:nvPicPr>
            <p:cNvPr id="124" name="Google Shape;124;g2b281067d1a_0_0"/>
            <p:cNvPicPr preferRelativeResize="0"/>
            <p:nvPr/>
          </p:nvPicPr>
          <p:blipFill rotWithShape="1">
            <a:blip r:embed="rId4">
              <a:alphaModFix/>
            </a:blip>
            <a:srcRect/>
            <a:stretch/>
          </p:blipFill>
          <p:spPr>
            <a:xfrm>
              <a:off x="20129453" y="2056116"/>
              <a:ext cx="2194559" cy="2194559"/>
            </a:xfrm>
            <a:prstGeom prst="rect">
              <a:avLst/>
            </a:prstGeom>
            <a:noFill/>
            <a:ln>
              <a:noFill/>
            </a:ln>
          </p:spPr>
        </p:pic>
        <p:sp>
          <p:nvSpPr>
            <p:cNvPr id="125" name="Google Shape;125;g2b281067d1a_0_0"/>
            <p:cNvSpPr txBox="1"/>
            <p:nvPr/>
          </p:nvSpPr>
          <p:spPr>
            <a:xfrm>
              <a:off x="19166394" y="4282915"/>
              <a:ext cx="4120800" cy="523289"/>
            </a:xfrm>
            <a:prstGeom prst="rect">
              <a:avLst/>
            </a:prstGeom>
            <a:noFill/>
            <a:ln>
              <a:noFill/>
            </a:ln>
          </p:spPr>
          <p:txBody>
            <a:bodyPr spcFirstLastPara="1" wrap="square" lIns="46772" tIns="46772" rIns="46772" bIns="46772"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200"/>
                <a:buFontTx/>
                <a:buNone/>
                <a:tabLst/>
                <a:defRPr/>
              </a:pPr>
              <a:r>
                <a:rPr kumimoji="0" lang="en-US" sz="1126" b="1" i="0" u="none" strike="noStrike" kern="1200" cap="none" spc="0" normalizeH="0" baseline="0" noProof="0">
                  <a:ln>
                    <a:noFill/>
                  </a:ln>
                  <a:solidFill>
                    <a:srgbClr val="000000"/>
                  </a:solidFill>
                  <a:effectLst/>
                  <a:uLnTx/>
                  <a:uFillTx/>
                  <a:latin typeface="Playfair Display Black"/>
                  <a:ea typeface="Playfair Display Black"/>
                  <a:cs typeface="Playfair Display Black"/>
                  <a:sym typeface="Playfair Display Black"/>
                </a:rPr>
                <a:t>Tiffany Nakamura, MA, LPCC</a:t>
              </a:r>
              <a:endParaRPr kumimoji="0" sz="716"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26" name="Google Shape;126;g2b281067d1a_0_0"/>
            <p:cNvSpPr txBox="1"/>
            <p:nvPr/>
          </p:nvSpPr>
          <p:spPr>
            <a:xfrm>
              <a:off x="19366282" y="4725105"/>
              <a:ext cx="3720900" cy="615691"/>
            </a:xfrm>
            <a:prstGeom prst="rect">
              <a:avLst/>
            </a:prstGeom>
            <a:noFill/>
            <a:ln>
              <a:noFill/>
            </a:ln>
          </p:spPr>
          <p:txBody>
            <a:bodyPr spcFirstLastPara="1" wrap="square" lIns="46772" tIns="23380" rIns="46772" bIns="2338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Tx/>
                <a:buNone/>
                <a:tabLst/>
                <a:defRPr/>
              </a:pPr>
              <a:r>
                <a:rPr kumimoji="0" lang="en-US" sz="870" b="0" i="0" u="none" strike="noStrike" kern="1200" cap="none" spc="0" normalizeH="0" baseline="0" noProof="0">
                  <a:ln>
                    <a:noFill/>
                  </a:ln>
                  <a:solidFill>
                    <a:srgbClr val="990000"/>
                  </a:solidFill>
                  <a:effectLst/>
                  <a:uLnTx/>
                  <a:uFillTx/>
                  <a:latin typeface="Roboto"/>
                  <a:ea typeface="Roboto"/>
                  <a:cs typeface="Roboto"/>
                  <a:sym typeface="Roboto"/>
                </a:rPr>
                <a:t>Care for the Caregiver</a:t>
              </a:r>
              <a:endParaRPr kumimoji="0" sz="716"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700"/>
                <a:buFontTx/>
                <a:buNone/>
                <a:tabLst/>
                <a:defRPr/>
              </a:pPr>
              <a:r>
                <a:rPr kumimoji="0" lang="en-US" sz="870" b="0" i="0" u="none" strike="noStrike" kern="1200" cap="none" spc="0" normalizeH="0" baseline="0" noProof="0">
                  <a:ln>
                    <a:noFill/>
                  </a:ln>
                  <a:solidFill>
                    <a:srgbClr val="990000"/>
                  </a:solidFill>
                  <a:effectLst/>
                  <a:uLnTx/>
                  <a:uFillTx/>
                  <a:latin typeface="Roboto"/>
                  <a:ea typeface="Roboto"/>
                  <a:cs typeface="Roboto"/>
                  <a:sym typeface="Roboto"/>
                </a:rPr>
                <a:t>Keck Medicine of USC</a:t>
              </a:r>
              <a:endParaRPr kumimoji="0" sz="716"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127" name="Google Shape;127;g2b281067d1a_0_0"/>
          <p:cNvGrpSpPr/>
          <p:nvPr/>
        </p:nvGrpSpPr>
        <p:grpSpPr>
          <a:xfrm>
            <a:off x="179422" y="2672540"/>
            <a:ext cx="2049535" cy="1676195"/>
            <a:chOff x="5112282" y="5879839"/>
            <a:chExt cx="4006200" cy="3276437"/>
          </a:xfrm>
        </p:grpSpPr>
        <p:pic>
          <p:nvPicPr>
            <p:cNvPr id="128" name="Google Shape;128;g2b281067d1a_0_0"/>
            <p:cNvPicPr preferRelativeResize="0"/>
            <p:nvPr/>
          </p:nvPicPr>
          <p:blipFill rotWithShape="1">
            <a:blip r:embed="rId5">
              <a:alphaModFix/>
            </a:blip>
            <a:srcRect/>
            <a:stretch/>
          </p:blipFill>
          <p:spPr>
            <a:xfrm>
              <a:off x="6018102" y="5879839"/>
              <a:ext cx="2194560" cy="2194560"/>
            </a:xfrm>
            <a:prstGeom prst="rect">
              <a:avLst/>
            </a:prstGeom>
            <a:noFill/>
            <a:ln>
              <a:noFill/>
            </a:ln>
          </p:spPr>
        </p:pic>
        <p:sp>
          <p:nvSpPr>
            <p:cNvPr id="129" name="Google Shape;129;g2b281067d1a_0_0"/>
            <p:cNvSpPr txBox="1"/>
            <p:nvPr/>
          </p:nvSpPr>
          <p:spPr>
            <a:xfrm>
              <a:off x="5112282" y="8098396"/>
              <a:ext cx="4006200" cy="861945"/>
            </a:xfrm>
            <a:prstGeom prst="rect">
              <a:avLst/>
            </a:prstGeom>
            <a:noFill/>
            <a:ln>
              <a:noFill/>
            </a:ln>
          </p:spPr>
          <p:txBody>
            <a:bodyPr spcFirstLastPara="1" wrap="square" lIns="46772" tIns="46772" rIns="46772" bIns="46772"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200"/>
                <a:buFontTx/>
                <a:buNone/>
                <a:tabLst/>
                <a:defRPr/>
              </a:pPr>
              <a:r>
                <a:rPr kumimoji="0" lang="en-US" sz="1126" b="1" i="0" u="none" strike="noStrike" kern="1200" cap="none" spc="0" normalizeH="0" baseline="0" noProof="0">
                  <a:ln>
                    <a:noFill/>
                  </a:ln>
                  <a:solidFill>
                    <a:srgbClr val="000000"/>
                  </a:solidFill>
                  <a:effectLst/>
                  <a:uLnTx/>
                  <a:uFillTx/>
                  <a:latin typeface="Playfair Display Black"/>
                  <a:ea typeface="Playfair Display Black"/>
                  <a:cs typeface="Playfair Display Black"/>
                  <a:sym typeface="Playfair Display Black"/>
                </a:rPr>
                <a:t>Joan Brown, EdD, MBA, CCE</a:t>
              </a:r>
              <a:endParaRPr kumimoji="0" sz="716"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30" name="Google Shape;130;g2b281067d1a_0_0"/>
            <p:cNvSpPr txBox="1"/>
            <p:nvPr/>
          </p:nvSpPr>
          <p:spPr>
            <a:xfrm>
              <a:off x="5338431" y="8540585"/>
              <a:ext cx="3553799" cy="615691"/>
            </a:xfrm>
            <a:prstGeom prst="rect">
              <a:avLst/>
            </a:prstGeom>
            <a:noFill/>
            <a:ln>
              <a:noFill/>
            </a:ln>
          </p:spPr>
          <p:txBody>
            <a:bodyPr spcFirstLastPara="1" wrap="square" lIns="46772" tIns="23380" rIns="46772" bIns="2338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Tx/>
                <a:buNone/>
                <a:tabLst/>
                <a:defRPr/>
              </a:pPr>
              <a:r>
                <a:rPr kumimoji="0" lang="en-US" sz="870" b="0" i="0" u="none" strike="noStrike" kern="1200" cap="none" spc="0" normalizeH="0" baseline="0" noProof="0">
                  <a:ln>
                    <a:noFill/>
                  </a:ln>
                  <a:solidFill>
                    <a:srgbClr val="990000"/>
                  </a:solidFill>
                  <a:effectLst/>
                  <a:uLnTx/>
                  <a:uFillTx/>
                  <a:latin typeface="Roboto"/>
                  <a:ea typeface="Roboto"/>
                  <a:cs typeface="Roboto"/>
                  <a:sym typeface="Roboto"/>
                </a:rPr>
                <a:t>Performance &amp; Transformation</a:t>
              </a:r>
              <a:endParaRPr kumimoji="0" sz="716"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700"/>
                <a:buFontTx/>
                <a:buNone/>
                <a:tabLst/>
                <a:defRPr/>
              </a:pPr>
              <a:r>
                <a:rPr kumimoji="0" lang="en-US" sz="870" b="0" i="0" u="none" strike="noStrike" kern="1200" cap="none" spc="0" normalizeH="0" baseline="0" noProof="0">
                  <a:ln>
                    <a:noFill/>
                  </a:ln>
                  <a:solidFill>
                    <a:srgbClr val="990000"/>
                  </a:solidFill>
                  <a:effectLst/>
                  <a:uLnTx/>
                  <a:uFillTx/>
                  <a:latin typeface="Roboto"/>
                  <a:ea typeface="Roboto"/>
                  <a:cs typeface="Roboto"/>
                  <a:sym typeface="Roboto"/>
                </a:rPr>
                <a:t>Keck Medicine of USC</a:t>
              </a:r>
              <a:endParaRPr kumimoji="0" sz="716"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131" name="Google Shape;131;g2b281067d1a_0_0"/>
          <p:cNvGrpSpPr/>
          <p:nvPr/>
        </p:nvGrpSpPr>
        <p:grpSpPr>
          <a:xfrm>
            <a:off x="6705095" y="2725078"/>
            <a:ext cx="2240307" cy="1676195"/>
            <a:chOff x="19203549" y="5879839"/>
            <a:chExt cx="4379100" cy="3276439"/>
          </a:xfrm>
        </p:grpSpPr>
        <p:pic>
          <p:nvPicPr>
            <p:cNvPr id="132" name="Google Shape;132;g2b281067d1a_0_0"/>
            <p:cNvPicPr preferRelativeResize="0"/>
            <p:nvPr/>
          </p:nvPicPr>
          <p:blipFill rotWithShape="1">
            <a:blip r:embed="rId6">
              <a:alphaModFix/>
            </a:blip>
            <a:srcRect/>
            <a:stretch/>
          </p:blipFill>
          <p:spPr>
            <a:xfrm>
              <a:off x="20295767" y="5879839"/>
              <a:ext cx="2194559" cy="2194559"/>
            </a:xfrm>
            <a:prstGeom prst="rect">
              <a:avLst/>
            </a:prstGeom>
            <a:noFill/>
            <a:ln>
              <a:noFill/>
            </a:ln>
          </p:spPr>
        </p:pic>
        <p:sp>
          <p:nvSpPr>
            <p:cNvPr id="133" name="Google Shape;133;g2b281067d1a_0_0"/>
            <p:cNvSpPr txBox="1"/>
            <p:nvPr/>
          </p:nvSpPr>
          <p:spPr>
            <a:xfrm>
              <a:off x="19203549" y="8098396"/>
              <a:ext cx="4379100" cy="523289"/>
            </a:xfrm>
            <a:prstGeom prst="rect">
              <a:avLst/>
            </a:prstGeom>
            <a:noFill/>
            <a:ln>
              <a:noFill/>
            </a:ln>
          </p:spPr>
          <p:txBody>
            <a:bodyPr spcFirstLastPara="1" wrap="square" lIns="46772" tIns="46772" rIns="46772" bIns="46772"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200"/>
                <a:buFontTx/>
                <a:buNone/>
                <a:tabLst/>
                <a:defRPr/>
              </a:pPr>
              <a:r>
                <a:rPr kumimoji="0" lang="en-US" sz="1126" b="1" i="0" u="none" strike="noStrike" kern="1200" cap="none" spc="0" normalizeH="0" baseline="0" noProof="0">
                  <a:ln>
                    <a:noFill/>
                  </a:ln>
                  <a:solidFill>
                    <a:srgbClr val="000000"/>
                  </a:solidFill>
                  <a:effectLst/>
                  <a:uLnTx/>
                  <a:uFillTx/>
                  <a:latin typeface="Playfair Display Black"/>
                  <a:ea typeface="Playfair Display Black"/>
                  <a:cs typeface="Playfair Display Black"/>
                  <a:sym typeface="Playfair Display Black"/>
                </a:rPr>
                <a:t>Jenny Horn, DNP, MHA, RN-BC</a:t>
              </a:r>
              <a:endParaRPr kumimoji="0" sz="716"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34" name="Google Shape;134;g2b281067d1a_0_0"/>
            <p:cNvSpPr txBox="1"/>
            <p:nvPr/>
          </p:nvSpPr>
          <p:spPr>
            <a:xfrm>
              <a:off x="20059845" y="8540586"/>
              <a:ext cx="2666401" cy="615692"/>
            </a:xfrm>
            <a:prstGeom prst="rect">
              <a:avLst/>
            </a:prstGeom>
            <a:noFill/>
            <a:ln>
              <a:noFill/>
            </a:ln>
          </p:spPr>
          <p:txBody>
            <a:bodyPr spcFirstLastPara="1" wrap="square" lIns="46772" tIns="23380" rIns="46772" bIns="2338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Tx/>
                <a:buNone/>
                <a:tabLst/>
                <a:defRPr/>
              </a:pPr>
              <a:r>
                <a:rPr kumimoji="0" lang="en-US" sz="870" b="0" i="0" u="none" strike="noStrike" kern="1200" cap="none" spc="0" normalizeH="0" baseline="0" noProof="0">
                  <a:ln>
                    <a:noFill/>
                  </a:ln>
                  <a:solidFill>
                    <a:srgbClr val="990000"/>
                  </a:solidFill>
                  <a:effectLst/>
                  <a:uLnTx/>
                  <a:uFillTx/>
                  <a:latin typeface="Roboto"/>
                  <a:ea typeface="Roboto"/>
                  <a:cs typeface="Roboto"/>
                  <a:sym typeface="Roboto"/>
                </a:rPr>
                <a:t>Clinical Informatics</a:t>
              </a:r>
              <a:endParaRPr kumimoji="0" sz="716"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700"/>
                <a:buFontTx/>
                <a:buNone/>
                <a:tabLst/>
                <a:defRPr/>
              </a:pPr>
              <a:r>
                <a:rPr kumimoji="0" lang="en-US" sz="870" b="0" i="0" u="none" strike="noStrike" kern="1200" cap="none" spc="0" normalizeH="0" baseline="0" noProof="0">
                  <a:ln>
                    <a:noFill/>
                  </a:ln>
                  <a:solidFill>
                    <a:srgbClr val="990000"/>
                  </a:solidFill>
                  <a:effectLst/>
                  <a:uLnTx/>
                  <a:uFillTx/>
                  <a:latin typeface="Roboto"/>
                  <a:ea typeface="Roboto"/>
                  <a:cs typeface="Roboto"/>
                  <a:sym typeface="Roboto"/>
                </a:rPr>
                <a:t>Keck Medicine of USC</a:t>
              </a:r>
              <a:endParaRPr kumimoji="0" sz="716"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135" name="Google Shape;135;g2b281067d1a_0_0"/>
          <p:cNvGrpSpPr/>
          <p:nvPr/>
        </p:nvGrpSpPr>
        <p:grpSpPr>
          <a:xfrm>
            <a:off x="10388730" y="974494"/>
            <a:ext cx="1903578" cy="1676195"/>
            <a:chOff x="539651" y="5879839"/>
            <a:chExt cx="3720900" cy="3276439"/>
          </a:xfrm>
        </p:grpSpPr>
        <p:pic>
          <p:nvPicPr>
            <p:cNvPr id="136" name="Google Shape;136;g2b281067d1a_0_0"/>
            <p:cNvPicPr preferRelativeResize="0"/>
            <p:nvPr/>
          </p:nvPicPr>
          <p:blipFill rotWithShape="1">
            <a:blip r:embed="rId7">
              <a:alphaModFix/>
            </a:blip>
            <a:srcRect/>
            <a:stretch/>
          </p:blipFill>
          <p:spPr>
            <a:xfrm>
              <a:off x="1302821" y="5879839"/>
              <a:ext cx="2194559" cy="2194559"/>
            </a:xfrm>
            <a:prstGeom prst="rect">
              <a:avLst/>
            </a:prstGeom>
            <a:noFill/>
            <a:ln>
              <a:noFill/>
            </a:ln>
          </p:spPr>
        </p:pic>
        <p:sp>
          <p:nvSpPr>
            <p:cNvPr id="137" name="Google Shape;137;g2b281067d1a_0_0"/>
            <p:cNvSpPr txBox="1"/>
            <p:nvPr/>
          </p:nvSpPr>
          <p:spPr>
            <a:xfrm>
              <a:off x="1302822" y="8098396"/>
              <a:ext cx="2194500" cy="523289"/>
            </a:xfrm>
            <a:prstGeom prst="rect">
              <a:avLst/>
            </a:prstGeom>
            <a:noFill/>
            <a:ln>
              <a:noFill/>
            </a:ln>
          </p:spPr>
          <p:txBody>
            <a:bodyPr spcFirstLastPara="1" wrap="square" lIns="46772" tIns="46772" rIns="46772" bIns="46772"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200"/>
                <a:buFontTx/>
                <a:buNone/>
                <a:tabLst/>
                <a:defRPr/>
              </a:pPr>
              <a:r>
                <a:rPr kumimoji="0" lang="en-US" sz="1126" b="1" i="0" u="none" strike="noStrike" kern="1200" cap="none" spc="0" normalizeH="0" baseline="0" noProof="0">
                  <a:ln>
                    <a:noFill/>
                  </a:ln>
                  <a:solidFill>
                    <a:srgbClr val="000000"/>
                  </a:solidFill>
                  <a:effectLst/>
                  <a:uLnTx/>
                  <a:uFillTx/>
                  <a:latin typeface="Playfair Display Black"/>
                  <a:ea typeface="Playfair Display Black"/>
                  <a:cs typeface="Playfair Display Black"/>
                  <a:sym typeface="Playfair Display Black"/>
                </a:rPr>
                <a:t>Felipe Osorno</a:t>
              </a:r>
              <a:endParaRPr kumimoji="0" sz="716"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38" name="Google Shape;138;g2b281067d1a_0_0"/>
            <p:cNvSpPr txBox="1"/>
            <p:nvPr/>
          </p:nvSpPr>
          <p:spPr>
            <a:xfrm>
              <a:off x="539651" y="8540586"/>
              <a:ext cx="3720900" cy="615692"/>
            </a:xfrm>
            <a:prstGeom prst="rect">
              <a:avLst/>
            </a:prstGeom>
            <a:noFill/>
            <a:ln>
              <a:noFill/>
            </a:ln>
          </p:spPr>
          <p:txBody>
            <a:bodyPr spcFirstLastPara="1" wrap="square" lIns="46772" tIns="23380" rIns="46772" bIns="2338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Tx/>
                <a:buNone/>
                <a:tabLst/>
                <a:defRPr/>
              </a:pPr>
              <a:r>
                <a:rPr kumimoji="0" lang="en-US" sz="870" b="0" i="0" u="none" strike="noStrike" kern="1200" cap="none" spc="0" normalizeH="0" baseline="0" noProof="0">
                  <a:ln>
                    <a:noFill/>
                  </a:ln>
                  <a:solidFill>
                    <a:srgbClr val="990000"/>
                  </a:solidFill>
                  <a:effectLst/>
                  <a:uLnTx/>
                  <a:uFillTx/>
                  <a:latin typeface="Roboto"/>
                  <a:ea typeface="Roboto"/>
                  <a:cs typeface="Roboto"/>
                  <a:sym typeface="Roboto"/>
                </a:rPr>
                <a:t>Performance &amp; Transformation</a:t>
              </a:r>
              <a:endParaRPr kumimoji="0" sz="716"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700"/>
                <a:buFontTx/>
                <a:buNone/>
                <a:tabLst/>
                <a:defRPr/>
              </a:pPr>
              <a:r>
                <a:rPr kumimoji="0" lang="en-US" sz="870" b="0" i="0" u="none" strike="noStrike" kern="1200" cap="none" spc="0" normalizeH="0" baseline="0" noProof="0">
                  <a:ln>
                    <a:noFill/>
                  </a:ln>
                  <a:solidFill>
                    <a:srgbClr val="990000"/>
                  </a:solidFill>
                  <a:effectLst/>
                  <a:uLnTx/>
                  <a:uFillTx/>
                  <a:latin typeface="Roboto"/>
                  <a:ea typeface="Roboto"/>
                  <a:cs typeface="Roboto"/>
                  <a:sym typeface="Roboto"/>
                </a:rPr>
                <a:t>Keck Medicine of USC</a:t>
              </a:r>
              <a:endParaRPr kumimoji="0" sz="716"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139" name="Google Shape;139;g2b281067d1a_0_0"/>
          <p:cNvGrpSpPr/>
          <p:nvPr/>
        </p:nvGrpSpPr>
        <p:grpSpPr>
          <a:xfrm>
            <a:off x="8940579" y="2714191"/>
            <a:ext cx="1706513" cy="1665198"/>
            <a:chOff x="727197" y="9718863"/>
            <a:chExt cx="3335700" cy="3254941"/>
          </a:xfrm>
        </p:grpSpPr>
        <p:pic>
          <p:nvPicPr>
            <p:cNvPr id="140" name="Google Shape;140;g2b281067d1a_0_0"/>
            <p:cNvPicPr preferRelativeResize="0"/>
            <p:nvPr/>
          </p:nvPicPr>
          <p:blipFill rotWithShape="1">
            <a:blip r:embed="rId8">
              <a:alphaModFix/>
            </a:blip>
            <a:srcRect/>
            <a:stretch/>
          </p:blipFill>
          <p:spPr>
            <a:xfrm>
              <a:off x="1297836" y="9718863"/>
              <a:ext cx="2194561" cy="2194561"/>
            </a:xfrm>
            <a:prstGeom prst="rect">
              <a:avLst/>
            </a:prstGeom>
            <a:noFill/>
            <a:ln>
              <a:noFill/>
            </a:ln>
          </p:spPr>
        </p:pic>
        <p:sp>
          <p:nvSpPr>
            <p:cNvPr id="141" name="Google Shape;141;g2b281067d1a_0_0"/>
            <p:cNvSpPr txBox="1"/>
            <p:nvPr/>
          </p:nvSpPr>
          <p:spPr>
            <a:xfrm>
              <a:off x="727197" y="11913423"/>
              <a:ext cx="3335700" cy="523289"/>
            </a:xfrm>
            <a:prstGeom prst="rect">
              <a:avLst/>
            </a:prstGeom>
            <a:noFill/>
            <a:ln>
              <a:noFill/>
            </a:ln>
          </p:spPr>
          <p:txBody>
            <a:bodyPr spcFirstLastPara="1" wrap="square" lIns="46772" tIns="46772" rIns="46772" bIns="46772"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200"/>
                <a:buFontTx/>
                <a:buNone/>
                <a:tabLst/>
                <a:defRPr/>
              </a:pPr>
              <a:r>
                <a:rPr kumimoji="0" lang="en-US" sz="1126" b="1" i="0" u="none" strike="noStrike" kern="1200" cap="none" spc="0" normalizeH="0" baseline="0" noProof="0">
                  <a:ln>
                    <a:noFill/>
                  </a:ln>
                  <a:solidFill>
                    <a:srgbClr val="000000"/>
                  </a:solidFill>
                  <a:effectLst/>
                  <a:uLnTx/>
                  <a:uFillTx/>
                  <a:latin typeface="Playfair Display Black"/>
                  <a:ea typeface="Playfair Display Black"/>
                  <a:cs typeface="Playfair Display Black"/>
                  <a:sym typeface="Playfair Display Black"/>
                </a:rPr>
                <a:t>Mary Louise Froissard</a:t>
              </a:r>
              <a:endParaRPr kumimoji="0" sz="1126" b="1" i="0" u="none" strike="noStrike" kern="1200" cap="none" spc="0" normalizeH="0" baseline="0" noProof="0">
                <a:ln>
                  <a:noFill/>
                </a:ln>
                <a:solidFill>
                  <a:srgbClr val="000000"/>
                </a:solidFill>
                <a:effectLst/>
                <a:uLnTx/>
                <a:uFillTx/>
                <a:latin typeface="Playfair Display Black"/>
                <a:ea typeface="Playfair Display Black"/>
                <a:cs typeface="Playfair Display Black"/>
                <a:sym typeface="Playfair Display Black"/>
              </a:endParaRPr>
            </a:p>
          </p:txBody>
        </p:sp>
        <p:sp>
          <p:nvSpPr>
            <p:cNvPr id="142" name="Google Shape;142;g2b281067d1a_0_0"/>
            <p:cNvSpPr txBox="1"/>
            <p:nvPr/>
          </p:nvSpPr>
          <p:spPr>
            <a:xfrm>
              <a:off x="1061914" y="12358113"/>
              <a:ext cx="2666399" cy="615691"/>
            </a:xfrm>
            <a:prstGeom prst="rect">
              <a:avLst/>
            </a:prstGeom>
            <a:noFill/>
            <a:ln>
              <a:noFill/>
            </a:ln>
          </p:spPr>
          <p:txBody>
            <a:bodyPr spcFirstLastPara="1" wrap="square" lIns="46772" tIns="23380" rIns="46772" bIns="2338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Tx/>
                <a:buNone/>
                <a:tabLst/>
                <a:defRPr/>
              </a:pPr>
              <a:r>
                <a:rPr kumimoji="0" lang="en-US" sz="870" b="0" i="0" u="none" strike="noStrike" kern="1200" cap="none" spc="0" normalizeH="0" baseline="0" noProof="0">
                  <a:ln>
                    <a:noFill/>
                  </a:ln>
                  <a:solidFill>
                    <a:srgbClr val="990000"/>
                  </a:solidFill>
                  <a:effectLst/>
                  <a:uLnTx/>
                  <a:uFillTx/>
                  <a:latin typeface="Roboto"/>
                  <a:ea typeface="Roboto"/>
                  <a:cs typeface="Roboto"/>
                  <a:sym typeface="Roboto"/>
                </a:rPr>
                <a:t>Clinical Informatics</a:t>
              </a:r>
              <a:endParaRPr kumimoji="0" sz="716"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700"/>
                <a:buFontTx/>
                <a:buNone/>
                <a:tabLst/>
                <a:defRPr/>
              </a:pPr>
              <a:r>
                <a:rPr kumimoji="0" lang="en-US" sz="870" b="0" i="0" u="none" strike="noStrike" kern="1200" cap="none" spc="0" normalizeH="0" baseline="0" noProof="0">
                  <a:ln>
                    <a:noFill/>
                  </a:ln>
                  <a:solidFill>
                    <a:srgbClr val="990000"/>
                  </a:solidFill>
                  <a:effectLst/>
                  <a:uLnTx/>
                  <a:uFillTx/>
                  <a:latin typeface="Roboto"/>
                  <a:ea typeface="Roboto"/>
                  <a:cs typeface="Roboto"/>
                  <a:sym typeface="Roboto"/>
                </a:rPr>
                <a:t>Keck Medicine of USC</a:t>
              </a:r>
              <a:endParaRPr kumimoji="0" sz="716"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143" name="Google Shape;143;g2b281067d1a_0_0"/>
          <p:cNvGrpSpPr/>
          <p:nvPr/>
        </p:nvGrpSpPr>
        <p:grpSpPr>
          <a:xfrm>
            <a:off x="2298346" y="4358515"/>
            <a:ext cx="2049535" cy="1665198"/>
            <a:chOff x="4545798" y="9718863"/>
            <a:chExt cx="4006200" cy="3254941"/>
          </a:xfrm>
        </p:grpSpPr>
        <p:pic>
          <p:nvPicPr>
            <p:cNvPr id="144" name="Google Shape;144;g2b281067d1a_0_0"/>
            <p:cNvPicPr preferRelativeResize="0"/>
            <p:nvPr/>
          </p:nvPicPr>
          <p:blipFill rotWithShape="1">
            <a:blip r:embed="rId9">
              <a:alphaModFix/>
            </a:blip>
            <a:srcRect/>
            <a:stretch/>
          </p:blipFill>
          <p:spPr>
            <a:xfrm>
              <a:off x="5451617" y="9718863"/>
              <a:ext cx="2194559" cy="2194559"/>
            </a:xfrm>
            <a:prstGeom prst="rect">
              <a:avLst/>
            </a:prstGeom>
            <a:noFill/>
            <a:ln>
              <a:noFill/>
            </a:ln>
          </p:spPr>
        </p:pic>
        <p:sp>
          <p:nvSpPr>
            <p:cNvPr id="145" name="Google Shape;145;g2b281067d1a_0_0"/>
            <p:cNvSpPr txBox="1"/>
            <p:nvPr/>
          </p:nvSpPr>
          <p:spPr>
            <a:xfrm>
              <a:off x="4545798" y="11915926"/>
              <a:ext cx="4006200" cy="523289"/>
            </a:xfrm>
            <a:prstGeom prst="rect">
              <a:avLst/>
            </a:prstGeom>
            <a:noFill/>
            <a:ln>
              <a:noFill/>
            </a:ln>
          </p:spPr>
          <p:txBody>
            <a:bodyPr spcFirstLastPara="1" wrap="square" lIns="46772" tIns="46772" rIns="46772" bIns="46772"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200"/>
                <a:buFontTx/>
                <a:buNone/>
                <a:tabLst/>
                <a:defRPr/>
              </a:pPr>
              <a:r>
                <a:rPr kumimoji="0" lang="en-US" sz="1126" b="1" i="0" u="none" strike="noStrike" kern="1200" cap="none" spc="0" normalizeH="0" baseline="0" noProof="0">
                  <a:ln>
                    <a:noFill/>
                  </a:ln>
                  <a:solidFill>
                    <a:srgbClr val="000000"/>
                  </a:solidFill>
                  <a:effectLst/>
                  <a:uLnTx/>
                  <a:uFillTx/>
                  <a:latin typeface="Playfair Display Black"/>
                  <a:ea typeface="Playfair Display Black"/>
                  <a:cs typeface="Playfair Display Black"/>
                  <a:sym typeface="Playfair Display Black"/>
                </a:rPr>
                <a:t>Doerte U. Junghaenel, PhD</a:t>
              </a:r>
              <a:endParaRPr kumimoji="0" sz="716"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6" name="Google Shape;146;g2b281067d1a_0_0"/>
            <p:cNvSpPr txBox="1"/>
            <p:nvPr/>
          </p:nvSpPr>
          <p:spPr>
            <a:xfrm>
              <a:off x="4771947" y="12358113"/>
              <a:ext cx="3553799" cy="615691"/>
            </a:xfrm>
            <a:prstGeom prst="rect">
              <a:avLst/>
            </a:prstGeom>
            <a:noFill/>
            <a:ln>
              <a:noFill/>
            </a:ln>
          </p:spPr>
          <p:txBody>
            <a:bodyPr spcFirstLastPara="1" wrap="square" lIns="46772" tIns="23380" rIns="46772" bIns="2338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Tx/>
                <a:buNone/>
                <a:tabLst/>
                <a:defRPr/>
              </a:pPr>
              <a:r>
                <a:rPr kumimoji="0" lang="en-US" sz="870" b="0" i="0" u="none" strike="noStrike" kern="1200" cap="none" spc="0" normalizeH="0" baseline="0" noProof="0">
                  <a:ln>
                    <a:noFill/>
                  </a:ln>
                  <a:solidFill>
                    <a:srgbClr val="990000"/>
                  </a:solidFill>
                  <a:effectLst/>
                  <a:uLnTx/>
                  <a:uFillTx/>
                  <a:latin typeface="Roboto"/>
                  <a:ea typeface="Roboto"/>
                  <a:cs typeface="Roboto"/>
                  <a:sym typeface="Roboto"/>
                </a:rPr>
                <a:t>Center for Economic &amp; Social Research USC Dornsife</a:t>
              </a:r>
              <a:endParaRPr kumimoji="0" sz="870" b="0" i="0" u="none" strike="noStrike" kern="1200" cap="none" spc="0" normalizeH="0" baseline="0" noProof="0">
                <a:ln>
                  <a:noFill/>
                </a:ln>
                <a:solidFill>
                  <a:srgbClr val="990000"/>
                </a:solidFill>
                <a:effectLst/>
                <a:uLnTx/>
                <a:uFillTx/>
                <a:latin typeface="Roboto"/>
                <a:ea typeface="Roboto"/>
                <a:cs typeface="Roboto"/>
                <a:sym typeface="Roboto"/>
              </a:endParaRPr>
            </a:p>
          </p:txBody>
        </p:sp>
      </p:grpSp>
      <p:grpSp>
        <p:nvGrpSpPr>
          <p:cNvPr id="147" name="Google Shape;147;g2b281067d1a_0_0"/>
          <p:cNvGrpSpPr/>
          <p:nvPr/>
        </p:nvGrpSpPr>
        <p:grpSpPr>
          <a:xfrm>
            <a:off x="4582728" y="4440369"/>
            <a:ext cx="1818091" cy="1665198"/>
            <a:chOff x="8777862" y="9718863"/>
            <a:chExt cx="3553800" cy="3254941"/>
          </a:xfrm>
        </p:grpSpPr>
        <p:pic>
          <p:nvPicPr>
            <p:cNvPr id="148" name="Google Shape;148;g2b281067d1a_0_0"/>
            <p:cNvPicPr preferRelativeResize="0"/>
            <p:nvPr/>
          </p:nvPicPr>
          <p:blipFill rotWithShape="1">
            <a:blip r:embed="rId10">
              <a:alphaModFix/>
            </a:blip>
            <a:srcRect/>
            <a:stretch/>
          </p:blipFill>
          <p:spPr>
            <a:xfrm>
              <a:off x="9457532" y="9718863"/>
              <a:ext cx="2194560" cy="2194560"/>
            </a:xfrm>
            <a:prstGeom prst="rect">
              <a:avLst/>
            </a:prstGeom>
            <a:noFill/>
            <a:ln>
              <a:noFill/>
            </a:ln>
          </p:spPr>
        </p:pic>
        <p:sp>
          <p:nvSpPr>
            <p:cNvPr id="149" name="Google Shape;149;g2b281067d1a_0_0"/>
            <p:cNvSpPr txBox="1"/>
            <p:nvPr/>
          </p:nvSpPr>
          <p:spPr>
            <a:xfrm>
              <a:off x="8913603" y="11915926"/>
              <a:ext cx="3282300" cy="523289"/>
            </a:xfrm>
            <a:prstGeom prst="rect">
              <a:avLst/>
            </a:prstGeom>
            <a:noFill/>
            <a:ln>
              <a:noFill/>
            </a:ln>
          </p:spPr>
          <p:txBody>
            <a:bodyPr spcFirstLastPara="1" wrap="square" lIns="46772" tIns="46772" rIns="46772" bIns="46772"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200"/>
                <a:buFontTx/>
                <a:buNone/>
                <a:tabLst/>
                <a:defRPr/>
              </a:pPr>
              <a:r>
                <a:rPr kumimoji="0" lang="en-US" sz="1126" b="1" i="0" u="none" strike="noStrike" kern="1200" cap="none" spc="0" normalizeH="0" baseline="0" noProof="0">
                  <a:ln>
                    <a:noFill/>
                  </a:ln>
                  <a:solidFill>
                    <a:srgbClr val="000000"/>
                  </a:solidFill>
                  <a:effectLst/>
                  <a:uLnTx/>
                  <a:uFillTx/>
                  <a:latin typeface="Playfair Display Black"/>
                  <a:ea typeface="Playfair Display Black"/>
                  <a:cs typeface="Playfair Display Black"/>
                  <a:sym typeface="Playfair Display Black"/>
                </a:rPr>
                <a:t>Lila Rabinovich, MPhil</a:t>
              </a:r>
              <a:endParaRPr kumimoji="0" sz="716"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0" name="Google Shape;150;g2b281067d1a_0_0"/>
            <p:cNvSpPr txBox="1"/>
            <p:nvPr/>
          </p:nvSpPr>
          <p:spPr>
            <a:xfrm>
              <a:off x="8777862" y="12358113"/>
              <a:ext cx="3553800" cy="615691"/>
            </a:xfrm>
            <a:prstGeom prst="rect">
              <a:avLst/>
            </a:prstGeom>
            <a:noFill/>
            <a:ln>
              <a:noFill/>
            </a:ln>
          </p:spPr>
          <p:txBody>
            <a:bodyPr spcFirstLastPara="1" wrap="square" lIns="46772" tIns="23380" rIns="46772" bIns="2338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Tx/>
                <a:buNone/>
                <a:tabLst/>
                <a:defRPr/>
              </a:pPr>
              <a:r>
                <a:rPr kumimoji="0" lang="en-US" sz="870" b="0" i="0" u="none" strike="noStrike" kern="1200" cap="none" spc="0" normalizeH="0" baseline="0" noProof="0">
                  <a:ln>
                    <a:noFill/>
                  </a:ln>
                  <a:solidFill>
                    <a:srgbClr val="990000"/>
                  </a:solidFill>
                  <a:effectLst/>
                  <a:uLnTx/>
                  <a:uFillTx/>
                  <a:latin typeface="Roboto"/>
                  <a:ea typeface="Roboto"/>
                  <a:cs typeface="Roboto"/>
                  <a:sym typeface="Roboto"/>
                </a:rPr>
                <a:t>Center for Economic &amp; Social Research USC Dornsife</a:t>
              </a:r>
              <a:endParaRPr kumimoji="0" sz="870" b="0" i="0" u="none" strike="noStrike" kern="1200" cap="none" spc="0" normalizeH="0" baseline="0" noProof="0">
                <a:ln>
                  <a:noFill/>
                </a:ln>
                <a:solidFill>
                  <a:srgbClr val="990000"/>
                </a:solidFill>
                <a:effectLst/>
                <a:uLnTx/>
                <a:uFillTx/>
                <a:latin typeface="Roboto"/>
                <a:ea typeface="Roboto"/>
                <a:cs typeface="Roboto"/>
                <a:sym typeface="Roboto"/>
              </a:endParaRPr>
            </a:p>
          </p:txBody>
        </p:sp>
      </p:grpSp>
      <p:grpSp>
        <p:nvGrpSpPr>
          <p:cNvPr id="151" name="Google Shape;151;g2b281067d1a_0_0"/>
          <p:cNvGrpSpPr/>
          <p:nvPr/>
        </p:nvGrpSpPr>
        <p:grpSpPr>
          <a:xfrm>
            <a:off x="233183" y="953197"/>
            <a:ext cx="1833439" cy="1680412"/>
            <a:chOff x="608201" y="2056116"/>
            <a:chExt cx="3583800" cy="3284680"/>
          </a:xfrm>
        </p:grpSpPr>
        <p:sp>
          <p:nvSpPr>
            <p:cNvPr id="152" name="Google Shape;152;g2b281067d1a_0_0"/>
            <p:cNvSpPr txBox="1"/>
            <p:nvPr/>
          </p:nvSpPr>
          <p:spPr>
            <a:xfrm>
              <a:off x="608201" y="4282915"/>
              <a:ext cx="3583800" cy="523289"/>
            </a:xfrm>
            <a:prstGeom prst="rect">
              <a:avLst/>
            </a:prstGeom>
            <a:noFill/>
            <a:ln>
              <a:noFill/>
            </a:ln>
          </p:spPr>
          <p:txBody>
            <a:bodyPr spcFirstLastPara="1" wrap="square" lIns="46772" tIns="46772" rIns="46772" bIns="46772"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200"/>
                <a:buFontTx/>
                <a:buNone/>
                <a:tabLst/>
                <a:defRPr/>
              </a:pPr>
              <a:r>
                <a:rPr kumimoji="0" lang="en-US" sz="1126" b="1" i="0" u="none" strike="noStrike" kern="1200" cap="none" spc="0" normalizeH="0" baseline="0" noProof="0">
                  <a:ln>
                    <a:noFill/>
                  </a:ln>
                  <a:solidFill>
                    <a:srgbClr val="000000"/>
                  </a:solidFill>
                  <a:effectLst/>
                  <a:uLnTx/>
                  <a:uFillTx/>
                  <a:latin typeface="Playfair Display Black"/>
                  <a:ea typeface="Playfair Display Black"/>
                  <a:cs typeface="Playfair Display Black"/>
                  <a:sym typeface="Playfair Display Black"/>
                </a:rPr>
                <a:t>Steven Siegel, MD, PhD</a:t>
              </a:r>
              <a:endParaRPr kumimoji="0" sz="716"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3" name="Google Shape;153;g2b281067d1a_0_0"/>
            <p:cNvSpPr txBox="1"/>
            <p:nvPr/>
          </p:nvSpPr>
          <p:spPr>
            <a:xfrm>
              <a:off x="795773" y="4725105"/>
              <a:ext cx="3208799" cy="615691"/>
            </a:xfrm>
            <a:prstGeom prst="rect">
              <a:avLst/>
            </a:prstGeom>
            <a:noFill/>
            <a:ln>
              <a:noFill/>
            </a:ln>
          </p:spPr>
          <p:txBody>
            <a:bodyPr spcFirstLastPara="1" wrap="square" lIns="46772" tIns="23380" rIns="46772" bIns="2338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Tx/>
                <a:buNone/>
                <a:tabLst/>
                <a:defRPr/>
              </a:pPr>
              <a:r>
                <a:rPr kumimoji="0" lang="en-US" sz="870" b="0" i="0" u="none" strike="noStrike" kern="1200" cap="none" spc="0" normalizeH="0" baseline="0" noProof="0">
                  <a:ln>
                    <a:noFill/>
                  </a:ln>
                  <a:solidFill>
                    <a:srgbClr val="990000"/>
                  </a:solidFill>
                  <a:effectLst/>
                  <a:uLnTx/>
                  <a:uFillTx/>
                  <a:latin typeface="Roboto"/>
                  <a:ea typeface="Roboto"/>
                  <a:cs typeface="Roboto"/>
                  <a:sym typeface="Roboto"/>
                </a:rPr>
                <a:t>Department of Psychiatry</a:t>
              </a:r>
              <a:endParaRPr kumimoji="0" sz="716"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700"/>
                <a:buFontTx/>
                <a:buNone/>
                <a:tabLst/>
                <a:defRPr/>
              </a:pPr>
              <a:r>
                <a:rPr kumimoji="0" lang="en-US" sz="870" b="0" i="0" u="none" strike="noStrike" kern="1200" cap="none" spc="0" normalizeH="0" baseline="0" noProof="0">
                  <a:ln>
                    <a:noFill/>
                  </a:ln>
                  <a:solidFill>
                    <a:srgbClr val="990000"/>
                  </a:solidFill>
                  <a:effectLst/>
                  <a:uLnTx/>
                  <a:uFillTx/>
                  <a:latin typeface="Roboto"/>
                  <a:ea typeface="Roboto"/>
                  <a:cs typeface="Roboto"/>
                  <a:sym typeface="Roboto"/>
                </a:rPr>
                <a:t>Keck Medicine of USC</a:t>
              </a:r>
              <a:endParaRPr kumimoji="0" sz="716" b="0" i="0" u="none" strike="noStrike" kern="1200" cap="none" spc="0" normalizeH="0" baseline="0" noProof="0">
                <a:ln>
                  <a:noFill/>
                </a:ln>
                <a:solidFill>
                  <a:srgbClr val="000000"/>
                </a:solidFill>
                <a:effectLst/>
                <a:uLnTx/>
                <a:uFillTx/>
                <a:latin typeface="Arial"/>
                <a:ea typeface="Arial"/>
                <a:cs typeface="Arial"/>
                <a:sym typeface="Arial"/>
              </a:endParaRPr>
            </a:p>
          </p:txBody>
        </p:sp>
        <p:pic>
          <p:nvPicPr>
            <p:cNvPr id="154" name="Google Shape;154;g2b281067d1a_0_0"/>
            <p:cNvPicPr preferRelativeResize="0"/>
            <p:nvPr/>
          </p:nvPicPr>
          <p:blipFill rotWithShape="1">
            <a:blip r:embed="rId11">
              <a:alphaModFix/>
            </a:blip>
            <a:srcRect/>
            <a:stretch/>
          </p:blipFill>
          <p:spPr>
            <a:xfrm>
              <a:off x="1297836" y="2056116"/>
              <a:ext cx="2194559" cy="2194559"/>
            </a:xfrm>
            <a:prstGeom prst="rect">
              <a:avLst/>
            </a:prstGeom>
            <a:noFill/>
            <a:ln>
              <a:noFill/>
            </a:ln>
          </p:spPr>
        </p:pic>
      </p:grpSp>
      <p:grpSp>
        <p:nvGrpSpPr>
          <p:cNvPr id="155" name="Google Shape;155;g2b281067d1a_0_0"/>
          <p:cNvGrpSpPr/>
          <p:nvPr/>
        </p:nvGrpSpPr>
        <p:grpSpPr>
          <a:xfrm>
            <a:off x="2224079" y="918984"/>
            <a:ext cx="1903578" cy="1679132"/>
            <a:chOff x="5126080" y="2058618"/>
            <a:chExt cx="3720900" cy="3282178"/>
          </a:xfrm>
        </p:grpSpPr>
        <p:sp>
          <p:nvSpPr>
            <p:cNvPr id="156" name="Google Shape;156;g2b281067d1a_0_0"/>
            <p:cNvSpPr txBox="1"/>
            <p:nvPr/>
          </p:nvSpPr>
          <p:spPr>
            <a:xfrm>
              <a:off x="5194631" y="4282915"/>
              <a:ext cx="3583800" cy="523289"/>
            </a:xfrm>
            <a:prstGeom prst="rect">
              <a:avLst/>
            </a:prstGeom>
            <a:noFill/>
            <a:ln>
              <a:noFill/>
            </a:ln>
          </p:spPr>
          <p:txBody>
            <a:bodyPr spcFirstLastPara="1" wrap="square" lIns="46772" tIns="46772" rIns="46772" bIns="46772"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200"/>
                <a:buFontTx/>
                <a:buNone/>
                <a:tabLst/>
                <a:defRPr/>
              </a:pPr>
              <a:r>
                <a:rPr kumimoji="0" lang="en-US" sz="1126" b="1" i="0" u="none" strike="noStrike" kern="1200" cap="none" spc="0" normalizeH="0" baseline="0" noProof="0">
                  <a:ln>
                    <a:noFill/>
                  </a:ln>
                  <a:solidFill>
                    <a:srgbClr val="000000"/>
                  </a:solidFill>
                  <a:effectLst/>
                  <a:uLnTx/>
                  <a:uFillTx/>
                  <a:latin typeface="Playfair Display Black"/>
                  <a:ea typeface="Playfair Display Black"/>
                  <a:cs typeface="Playfair Display Black"/>
                  <a:sym typeface="Playfair Display Black"/>
                </a:rPr>
                <a:t>John Brodhead, MD</a:t>
              </a:r>
              <a:endParaRPr kumimoji="0" sz="716"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7" name="Google Shape;157;g2b281067d1a_0_0"/>
            <p:cNvSpPr txBox="1"/>
            <p:nvPr/>
          </p:nvSpPr>
          <p:spPr>
            <a:xfrm>
              <a:off x="5126080" y="4725105"/>
              <a:ext cx="3720900" cy="615691"/>
            </a:xfrm>
            <a:prstGeom prst="rect">
              <a:avLst/>
            </a:prstGeom>
            <a:noFill/>
            <a:ln>
              <a:noFill/>
            </a:ln>
          </p:spPr>
          <p:txBody>
            <a:bodyPr spcFirstLastPara="1" wrap="square" lIns="46772" tIns="23380" rIns="46772" bIns="2338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Tx/>
                <a:buNone/>
                <a:tabLst/>
                <a:defRPr/>
              </a:pPr>
              <a:r>
                <a:rPr kumimoji="0" lang="en-US" sz="870" b="0" i="0" u="none" strike="noStrike" kern="1200" cap="none" spc="0" normalizeH="0" baseline="0" noProof="0">
                  <a:ln>
                    <a:noFill/>
                  </a:ln>
                  <a:solidFill>
                    <a:srgbClr val="990000"/>
                  </a:solidFill>
                  <a:effectLst/>
                  <a:uLnTx/>
                  <a:uFillTx/>
                  <a:latin typeface="Roboto"/>
                  <a:ea typeface="Roboto"/>
                  <a:cs typeface="Roboto"/>
                  <a:sym typeface="Roboto"/>
                </a:rPr>
                <a:t>Department of Medicine, KSOM</a:t>
              </a:r>
              <a:endParaRPr kumimoji="0" sz="716"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700"/>
                <a:buFontTx/>
                <a:buNone/>
                <a:tabLst/>
                <a:defRPr/>
              </a:pPr>
              <a:r>
                <a:rPr kumimoji="0" lang="en-US" sz="870" b="0" i="0" u="none" strike="noStrike" kern="1200" cap="none" spc="0" normalizeH="0" baseline="0" noProof="0">
                  <a:ln>
                    <a:noFill/>
                  </a:ln>
                  <a:solidFill>
                    <a:srgbClr val="990000"/>
                  </a:solidFill>
                  <a:effectLst/>
                  <a:uLnTx/>
                  <a:uFillTx/>
                  <a:latin typeface="Roboto"/>
                  <a:ea typeface="Roboto"/>
                  <a:cs typeface="Roboto"/>
                  <a:sym typeface="Roboto"/>
                </a:rPr>
                <a:t>Keck Medicine of USC</a:t>
              </a:r>
              <a:endParaRPr kumimoji="0" sz="716" b="0" i="0" u="none" strike="noStrike" kern="1200" cap="none" spc="0" normalizeH="0" baseline="0" noProof="0">
                <a:ln>
                  <a:noFill/>
                </a:ln>
                <a:solidFill>
                  <a:srgbClr val="000000"/>
                </a:solidFill>
                <a:effectLst/>
                <a:uLnTx/>
                <a:uFillTx/>
                <a:latin typeface="Arial"/>
                <a:ea typeface="Arial"/>
                <a:cs typeface="Arial"/>
                <a:sym typeface="Arial"/>
              </a:endParaRPr>
            </a:p>
          </p:txBody>
        </p:sp>
        <p:pic>
          <p:nvPicPr>
            <p:cNvPr id="158" name="Google Shape;158;g2b281067d1a_0_0"/>
            <p:cNvPicPr preferRelativeResize="0"/>
            <p:nvPr/>
          </p:nvPicPr>
          <p:blipFill rotWithShape="1">
            <a:blip r:embed="rId12">
              <a:alphaModFix/>
            </a:blip>
            <a:srcRect/>
            <a:stretch/>
          </p:blipFill>
          <p:spPr>
            <a:xfrm>
              <a:off x="5889250" y="2058618"/>
              <a:ext cx="2194559" cy="2194559"/>
            </a:xfrm>
            <a:prstGeom prst="rect">
              <a:avLst/>
            </a:prstGeom>
            <a:noFill/>
            <a:ln>
              <a:noFill/>
            </a:ln>
          </p:spPr>
        </p:pic>
      </p:grpSp>
      <p:sp>
        <p:nvSpPr>
          <p:cNvPr id="159" name="Google Shape;159;g2b281067d1a_0_0"/>
          <p:cNvSpPr txBox="1"/>
          <p:nvPr/>
        </p:nvSpPr>
        <p:spPr>
          <a:xfrm>
            <a:off x="0" y="300458"/>
            <a:ext cx="12192077" cy="566950"/>
          </a:xfrm>
          <a:prstGeom prst="rect">
            <a:avLst/>
          </a:prstGeom>
          <a:noFill/>
          <a:ln>
            <a:noFill/>
          </a:ln>
        </p:spPr>
        <p:txBody>
          <a:bodyPr spcFirstLastPara="1" wrap="square" lIns="0" tIns="0" rIns="0" bIns="0" anchor="ctr" anchorCtr="0">
            <a:spAutoFit/>
          </a:bodyPr>
          <a:lstStyle/>
          <a:p>
            <a:pPr marL="16365" marR="0" lvl="0" indent="0" algn="ctr" defTabSz="914400" rtl="0" eaLnBrk="1" fontAlgn="auto" latinLnBrk="0" hangingPunct="1">
              <a:lnSpc>
                <a:spcPct val="100000"/>
              </a:lnSpc>
              <a:spcBef>
                <a:spcPts val="0"/>
              </a:spcBef>
              <a:spcAft>
                <a:spcPts val="0"/>
              </a:spcAft>
              <a:buClr>
                <a:srgbClr val="FFCC00"/>
              </a:buClr>
              <a:buSzPts val="8800"/>
              <a:buFontTx/>
              <a:buNone/>
              <a:tabLst/>
              <a:defRPr/>
            </a:pPr>
            <a:r>
              <a:rPr kumimoji="0" lang="en-US" sz="3684" b="1" i="0" u="none" strike="noStrike" kern="1200" cap="none" spc="0" normalizeH="0" baseline="0" noProof="0">
                <a:ln>
                  <a:noFill/>
                </a:ln>
                <a:solidFill>
                  <a:srgbClr val="990000"/>
                </a:solidFill>
                <a:effectLst/>
                <a:uLnTx/>
                <a:uFillTx/>
                <a:latin typeface="Playfair Display"/>
                <a:ea typeface="Playfair Display"/>
                <a:cs typeface="Playfair Display"/>
                <a:sym typeface="Playfair Display"/>
              </a:rPr>
              <a:t>Study Team</a:t>
            </a:r>
            <a:endParaRPr kumimoji="0" sz="3684" b="1" i="0" u="none" strike="noStrike" kern="1200" cap="none" spc="0" normalizeH="0" baseline="0" noProof="0">
              <a:ln>
                <a:noFill/>
              </a:ln>
              <a:solidFill>
                <a:srgbClr val="990000"/>
              </a:solidFill>
              <a:effectLst/>
              <a:uLnTx/>
              <a:uFillTx/>
              <a:latin typeface="Playfair Display"/>
              <a:ea typeface="Playfair Display"/>
              <a:cs typeface="Playfair Display"/>
              <a:sym typeface="Playfair Display"/>
            </a:endParaRPr>
          </a:p>
        </p:txBody>
      </p:sp>
      <p:grpSp>
        <p:nvGrpSpPr>
          <p:cNvPr id="160" name="Google Shape;160;g2b281067d1a_0_0"/>
          <p:cNvGrpSpPr/>
          <p:nvPr/>
        </p:nvGrpSpPr>
        <p:grpSpPr>
          <a:xfrm>
            <a:off x="4177976" y="2714192"/>
            <a:ext cx="2532067" cy="1676195"/>
            <a:chOff x="13979573" y="6061820"/>
            <a:chExt cx="4949400" cy="3276439"/>
          </a:xfrm>
        </p:grpSpPr>
        <p:sp>
          <p:nvSpPr>
            <p:cNvPr id="161" name="Google Shape;161;g2b281067d1a_0_0"/>
            <p:cNvSpPr txBox="1"/>
            <p:nvPr/>
          </p:nvSpPr>
          <p:spPr>
            <a:xfrm>
              <a:off x="13979573" y="8280377"/>
              <a:ext cx="4949400" cy="523289"/>
            </a:xfrm>
            <a:prstGeom prst="rect">
              <a:avLst/>
            </a:prstGeom>
            <a:noFill/>
            <a:ln>
              <a:noFill/>
            </a:ln>
          </p:spPr>
          <p:txBody>
            <a:bodyPr spcFirstLastPara="1" wrap="square" lIns="46772" tIns="46772" rIns="46772" bIns="46772"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200"/>
                <a:buFontTx/>
                <a:buNone/>
                <a:tabLst/>
                <a:defRPr/>
              </a:pPr>
              <a:r>
                <a:rPr kumimoji="0" lang="en-US" sz="1126" b="1" i="0" u="none" strike="noStrike" kern="1200" cap="none" spc="0" normalizeH="0" baseline="0" noProof="0">
                  <a:ln>
                    <a:noFill/>
                  </a:ln>
                  <a:solidFill>
                    <a:srgbClr val="000000"/>
                  </a:solidFill>
                  <a:effectLst/>
                  <a:uLnTx/>
                  <a:uFillTx/>
                  <a:latin typeface="Playfair Display Black"/>
                  <a:ea typeface="Playfair Display Black"/>
                  <a:cs typeface="Playfair Display Black"/>
                  <a:sym typeface="Playfair Display Black"/>
                </a:rPr>
                <a:t>Gil Shlamovitz, MD, FACEP, FAMIA</a:t>
              </a:r>
              <a:endParaRPr kumimoji="0" sz="716"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2" name="Google Shape;162;g2b281067d1a_0_0"/>
            <p:cNvSpPr txBox="1"/>
            <p:nvPr/>
          </p:nvSpPr>
          <p:spPr>
            <a:xfrm>
              <a:off x="15121050" y="8722567"/>
              <a:ext cx="2666399" cy="615692"/>
            </a:xfrm>
            <a:prstGeom prst="rect">
              <a:avLst/>
            </a:prstGeom>
            <a:noFill/>
            <a:ln>
              <a:noFill/>
            </a:ln>
          </p:spPr>
          <p:txBody>
            <a:bodyPr spcFirstLastPara="1" wrap="square" lIns="46772" tIns="23380" rIns="46772" bIns="2338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Tx/>
                <a:buNone/>
                <a:tabLst/>
                <a:defRPr/>
              </a:pPr>
              <a:r>
                <a:rPr kumimoji="0" lang="en-US" sz="870" b="0" i="0" u="none" strike="noStrike" kern="1200" cap="none" spc="0" normalizeH="0" baseline="0" noProof="0">
                  <a:ln>
                    <a:noFill/>
                  </a:ln>
                  <a:solidFill>
                    <a:srgbClr val="990000"/>
                  </a:solidFill>
                  <a:effectLst/>
                  <a:uLnTx/>
                  <a:uFillTx/>
                  <a:latin typeface="Roboto"/>
                  <a:ea typeface="Roboto"/>
                  <a:cs typeface="Roboto"/>
                  <a:sym typeface="Roboto"/>
                </a:rPr>
                <a:t>Clinical Informatics</a:t>
              </a:r>
              <a:endParaRPr kumimoji="0" sz="716"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700"/>
                <a:buFontTx/>
                <a:buNone/>
                <a:tabLst/>
                <a:defRPr/>
              </a:pPr>
              <a:r>
                <a:rPr kumimoji="0" lang="en-US" sz="870" b="0" i="0" u="none" strike="noStrike" kern="1200" cap="none" spc="0" normalizeH="0" baseline="0" noProof="0">
                  <a:ln>
                    <a:noFill/>
                  </a:ln>
                  <a:solidFill>
                    <a:srgbClr val="990000"/>
                  </a:solidFill>
                  <a:effectLst/>
                  <a:uLnTx/>
                  <a:uFillTx/>
                  <a:latin typeface="Roboto"/>
                  <a:ea typeface="Roboto"/>
                  <a:cs typeface="Roboto"/>
                  <a:sym typeface="Roboto"/>
                </a:rPr>
                <a:t>Keck Medicine of USC</a:t>
              </a:r>
              <a:endParaRPr kumimoji="0" sz="716" b="0" i="0" u="none" strike="noStrike" kern="1200" cap="none" spc="0" normalizeH="0" baseline="0" noProof="0">
                <a:ln>
                  <a:noFill/>
                </a:ln>
                <a:solidFill>
                  <a:srgbClr val="000000"/>
                </a:solidFill>
                <a:effectLst/>
                <a:uLnTx/>
                <a:uFillTx/>
                <a:latin typeface="Arial"/>
                <a:ea typeface="Arial"/>
                <a:cs typeface="Arial"/>
                <a:sym typeface="Arial"/>
              </a:endParaRPr>
            </a:p>
          </p:txBody>
        </p:sp>
        <p:pic>
          <p:nvPicPr>
            <p:cNvPr id="163" name="Google Shape;163;g2b281067d1a_0_0"/>
            <p:cNvPicPr preferRelativeResize="0"/>
            <p:nvPr/>
          </p:nvPicPr>
          <p:blipFill rotWithShape="1">
            <a:blip r:embed="rId13">
              <a:alphaModFix/>
            </a:blip>
            <a:srcRect/>
            <a:stretch/>
          </p:blipFill>
          <p:spPr>
            <a:xfrm>
              <a:off x="15356971" y="6061820"/>
              <a:ext cx="2194559" cy="2194559"/>
            </a:xfrm>
            <a:prstGeom prst="rect">
              <a:avLst/>
            </a:prstGeom>
            <a:noFill/>
            <a:ln>
              <a:noFill/>
            </a:ln>
          </p:spPr>
        </p:pic>
      </p:grpSp>
      <p:grpSp>
        <p:nvGrpSpPr>
          <p:cNvPr id="164" name="Google Shape;164;g2b281067d1a_0_0"/>
          <p:cNvGrpSpPr/>
          <p:nvPr/>
        </p:nvGrpSpPr>
        <p:grpSpPr>
          <a:xfrm>
            <a:off x="6096564" y="982798"/>
            <a:ext cx="1903578" cy="1683506"/>
            <a:chOff x="14593802" y="2262718"/>
            <a:chExt cx="3720900" cy="3290728"/>
          </a:xfrm>
        </p:grpSpPr>
        <p:sp>
          <p:nvSpPr>
            <p:cNvPr id="165" name="Google Shape;165;g2b281067d1a_0_0"/>
            <p:cNvSpPr txBox="1"/>
            <p:nvPr/>
          </p:nvSpPr>
          <p:spPr>
            <a:xfrm>
              <a:off x="14662353" y="4495565"/>
              <a:ext cx="3583800" cy="523289"/>
            </a:xfrm>
            <a:prstGeom prst="rect">
              <a:avLst/>
            </a:prstGeom>
            <a:noFill/>
            <a:ln>
              <a:noFill/>
            </a:ln>
          </p:spPr>
          <p:txBody>
            <a:bodyPr spcFirstLastPara="1" wrap="square" lIns="46772" tIns="46772" rIns="46772" bIns="46772"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200"/>
                <a:buFontTx/>
                <a:buNone/>
                <a:tabLst/>
                <a:defRPr/>
              </a:pPr>
              <a:r>
                <a:rPr kumimoji="0" lang="en-US" sz="1126" b="1" i="0" u="none" strike="noStrike" kern="1200" cap="none" spc="0" normalizeH="0" baseline="0" noProof="0">
                  <a:ln>
                    <a:noFill/>
                  </a:ln>
                  <a:solidFill>
                    <a:srgbClr val="000000"/>
                  </a:solidFill>
                  <a:effectLst/>
                  <a:uLnTx/>
                  <a:uFillTx/>
                  <a:latin typeface="Playfair Display Black"/>
                  <a:ea typeface="Playfair Display Black"/>
                  <a:cs typeface="Playfair Display Black"/>
                  <a:sym typeface="Playfair Display Black"/>
                </a:rPr>
                <a:t>Dara Weinraub, MSW</a:t>
              </a:r>
              <a:endParaRPr kumimoji="0" sz="716"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6" name="Google Shape;166;g2b281067d1a_0_0"/>
            <p:cNvSpPr txBox="1"/>
            <p:nvPr/>
          </p:nvSpPr>
          <p:spPr>
            <a:xfrm>
              <a:off x="14593802" y="4937755"/>
              <a:ext cx="3720900" cy="615691"/>
            </a:xfrm>
            <a:prstGeom prst="rect">
              <a:avLst/>
            </a:prstGeom>
            <a:noFill/>
            <a:ln>
              <a:noFill/>
            </a:ln>
          </p:spPr>
          <p:txBody>
            <a:bodyPr spcFirstLastPara="1" wrap="square" lIns="46772" tIns="23380" rIns="46772" bIns="2338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Tx/>
                <a:buNone/>
                <a:tabLst/>
                <a:defRPr/>
              </a:pPr>
              <a:r>
                <a:rPr kumimoji="0" lang="en-US" sz="870" b="0" i="0" u="none" strike="noStrike" kern="1200" cap="none" spc="0" normalizeH="0" baseline="0" noProof="0">
                  <a:ln>
                    <a:noFill/>
                  </a:ln>
                  <a:solidFill>
                    <a:srgbClr val="990000"/>
                  </a:solidFill>
                  <a:effectLst/>
                  <a:uLnTx/>
                  <a:uFillTx/>
                  <a:latin typeface="Roboto"/>
                  <a:ea typeface="Roboto"/>
                  <a:cs typeface="Roboto"/>
                  <a:sym typeface="Roboto"/>
                </a:rPr>
                <a:t>Care for the Caregiver</a:t>
              </a:r>
              <a:endParaRPr kumimoji="0" sz="716"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700"/>
                <a:buFontTx/>
                <a:buNone/>
                <a:tabLst/>
                <a:defRPr/>
              </a:pPr>
              <a:r>
                <a:rPr kumimoji="0" lang="en-US" sz="870" b="0" i="0" u="none" strike="noStrike" kern="1200" cap="none" spc="0" normalizeH="0" baseline="0" noProof="0">
                  <a:ln>
                    <a:noFill/>
                  </a:ln>
                  <a:solidFill>
                    <a:srgbClr val="990000"/>
                  </a:solidFill>
                  <a:effectLst/>
                  <a:uLnTx/>
                  <a:uFillTx/>
                  <a:latin typeface="Roboto"/>
                  <a:ea typeface="Roboto"/>
                  <a:cs typeface="Roboto"/>
                  <a:sym typeface="Roboto"/>
                </a:rPr>
                <a:t>Keck Medicine of USC</a:t>
              </a:r>
              <a:endParaRPr kumimoji="0" sz="716" b="0" i="0" u="none" strike="noStrike" kern="1200" cap="none" spc="0" normalizeH="0" baseline="0" noProof="0">
                <a:ln>
                  <a:noFill/>
                </a:ln>
                <a:solidFill>
                  <a:srgbClr val="000000"/>
                </a:solidFill>
                <a:effectLst/>
                <a:uLnTx/>
                <a:uFillTx/>
                <a:latin typeface="Arial"/>
                <a:ea typeface="Arial"/>
                <a:cs typeface="Arial"/>
                <a:sym typeface="Arial"/>
              </a:endParaRPr>
            </a:p>
          </p:txBody>
        </p:sp>
        <p:pic>
          <p:nvPicPr>
            <p:cNvPr id="167" name="Google Shape;167;g2b281067d1a_0_0"/>
            <p:cNvPicPr preferRelativeResize="0"/>
            <p:nvPr/>
          </p:nvPicPr>
          <p:blipFill rotWithShape="1">
            <a:blip r:embed="rId14">
              <a:alphaModFix/>
            </a:blip>
            <a:srcRect/>
            <a:stretch/>
          </p:blipFill>
          <p:spPr>
            <a:xfrm>
              <a:off x="15356971" y="2262718"/>
              <a:ext cx="2194559" cy="2194559"/>
            </a:xfrm>
            <a:prstGeom prst="rect">
              <a:avLst/>
            </a:prstGeom>
            <a:noFill/>
            <a:ln>
              <a:noFill/>
            </a:ln>
          </p:spPr>
        </p:pic>
      </p:grpSp>
      <p:grpSp>
        <p:nvGrpSpPr>
          <p:cNvPr id="168" name="Google Shape;168;g2b281067d1a_0_0"/>
          <p:cNvGrpSpPr/>
          <p:nvPr/>
        </p:nvGrpSpPr>
        <p:grpSpPr>
          <a:xfrm>
            <a:off x="4169631" y="964720"/>
            <a:ext cx="1903578" cy="1679772"/>
            <a:chOff x="10055325" y="2270017"/>
            <a:chExt cx="3720900" cy="3283429"/>
          </a:xfrm>
        </p:grpSpPr>
        <p:sp>
          <p:nvSpPr>
            <p:cNvPr id="169" name="Google Shape;169;g2b281067d1a_0_0"/>
            <p:cNvSpPr txBox="1"/>
            <p:nvPr/>
          </p:nvSpPr>
          <p:spPr>
            <a:xfrm>
              <a:off x="10123876" y="4495565"/>
              <a:ext cx="3583800" cy="523289"/>
            </a:xfrm>
            <a:prstGeom prst="rect">
              <a:avLst/>
            </a:prstGeom>
            <a:noFill/>
            <a:ln>
              <a:noFill/>
            </a:ln>
          </p:spPr>
          <p:txBody>
            <a:bodyPr spcFirstLastPara="1" wrap="square" lIns="46772" tIns="46772" rIns="46772" bIns="46772"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200"/>
                <a:buFontTx/>
                <a:buNone/>
                <a:tabLst/>
                <a:defRPr/>
              </a:pPr>
              <a:r>
                <a:rPr kumimoji="0" lang="en-US" sz="1126" b="1" i="0" u="none" strike="noStrike" kern="1200" cap="none" spc="0" normalizeH="0" baseline="0" noProof="0">
                  <a:ln>
                    <a:noFill/>
                  </a:ln>
                  <a:solidFill>
                    <a:srgbClr val="000000"/>
                  </a:solidFill>
                  <a:effectLst/>
                  <a:uLnTx/>
                  <a:uFillTx/>
                  <a:latin typeface="Playfair Display Black"/>
                  <a:ea typeface="Playfair Display Black"/>
                  <a:cs typeface="Playfair Display Black"/>
                  <a:sym typeface="Playfair Display Black"/>
                </a:rPr>
                <a:t>Jonathan Wong, PsyD</a:t>
              </a:r>
              <a:endParaRPr kumimoji="0" sz="716"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0" name="Google Shape;170;g2b281067d1a_0_0"/>
            <p:cNvSpPr txBox="1"/>
            <p:nvPr/>
          </p:nvSpPr>
          <p:spPr>
            <a:xfrm>
              <a:off x="10055325" y="4937755"/>
              <a:ext cx="3720900" cy="615691"/>
            </a:xfrm>
            <a:prstGeom prst="rect">
              <a:avLst/>
            </a:prstGeom>
            <a:noFill/>
            <a:ln>
              <a:noFill/>
            </a:ln>
          </p:spPr>
          <p:txBody>
            <a:bodyPr spcFirstLastPara="1" wrap="square" lIns="46772" tIns="23380" rIns="46772" bIns="2338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Tx/>
                <a:buNone/>
                <a:tabLst/>
                <a:defRPr/>
              </a:pPr>
              <a:r>
                <a:rPr kumimoji="0" lang="en-US" sz="870" b="0" i="0" u="none" strike="noStrike" kern="1200" cap="none" spc="0" normalizeH="0" baseline="0" noProof="0">
                  <a:ln>
                    <a:noFill/>
                  </a:ln>
                  <a:solidFill>
                    <a:srgbClr val="990000"/>
                  </a:solidFill>
                  <a:effectLst/>
                  <a:uLnTx/>
                  <a:uFillTx/>
                  <a:latin typeface="Roboto"/>
                  <a:ea typeface="Roboto"/>
                  <a:cs typeface="Roboto"/>
                  <a:sym typeface="Roboto"/>
                </a:rPr>
                <a:t>Department of Psychiatry</a:t>
              </a:r>
              <a:endParaRPr kumimoji="0" sz="716"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700"/>
                <a:buFontTx/>
                <a:buNone/>
                <a:tabLst/>
                <a:defRPr/>
              </a:pPr>
              <a:r>
                <a:rPr kumimoji="0" lang="en-US" sz="870" b="0" i="0" u="none" strike="noStrike" kern="1200" cap="none" spc="0" normalizeH="0" baseline="0" noProof="0">
                  <a:ln>
                    <a:noFill/>
                  </a:ln>
                  <a:solidFill>
                    <a:srgbClr val="990000"/>
                  </a:solidFill>
                  <a:effectLst/>
                  <a:uLnTx/>
                  <a:uFillTx/>
                  <a:latin typeface="Roboto"/>
                  <a:ea typeface="Roboto"/>
                  <a:cs typeface="Roboto"/>
                  <a:sym typeface="Roboto"/>
                </a:rPr>
                <a:t>Keck Medicine of USC</a:t>
              </a:r>
              <a:endParaRPr kumimoji="0" sz="716" b="0" i="0" u="none" strike="noStrike" kern="1200" cap="none" spc="0" normalizeH="0" baseline="0" noProof="0">
                <a:ln>
                  <a:noFill/>
                </a:ln>
                <a:solidFill>
                  <a:srgbClr val="000000"/>
                </a:solidFill>
                <a:effectLst/>
                <a:uLnTx/>
                <a:uFillTx/>
                <a:latin typeface="Arial"/>
                <a:ea typeface="Arial"/>
                <a:cs typeface="Arial"/>
                <a:sym typeface="Arial"/>
              </a:endParaRPr>
            </a:p>
          </p:txBody>
        </p:sp>
        <p:pic>
          <p:nvPicPr>
            <p:cNvPr id="171" name="Google Shape;171;g2b281067d1a_0_0"/>
            <p:cNvPicPr preferRelativeResize="0"/>
            <p:nvPr/>
          </p:nvPicPr>
          <p:blipFill rotWithShape="1">
            <a:blip r:embed="rId15">
              <a:alphaModFix/>
            </a:blip>
            <a:srcRect/>
            <a:stretch/>
          </p:blipFill>
          <p:spPr>
            <a:xfrm>
              <a:off x="10818495" y="2270017"/>
              <a:ext cx="2194559" cy="2194559"/>
            </a:xfrm>
            <a:prstGeom prst="rect">
              <a:avLst/>
            </a:prstGeom>
            <a:noFill/>
            <a:ln>
              <a:noFill/>
            </a:ln>
          </p:spPr>
        </p:pic>
      </p:grpSp>
      <p:grpSp>
        <p:nvGrpSpPr>
          <p:cNvPr id="172" name="Google Shape;172;g2b281067d1a_0_0"/>
          <p:cNvGrpSpPr/>
          <p:nvPr/>
        </p:nvGrpSpPr>
        <p:grpSpPr>
          <a:xfrm>
            <a:off x="8902817" y="4521168"/>
            <a:ext cx="1122716" cy="1666478"/>
            <a:chOff x="17219899" y="9691788"/>
            <a:chExt cx="2194559" cy="3257444"/>
          </a:xfrm>
        </p:grpSpPr>
        <p:sp>
          <p:nvSpPr>
            <p:cNvPr id="173" name="Google Shape;173;g2b281067d1a_0_0"/>
            <p:cNvSpPr txBox="1"/>
            <p:nvPr/>
          </p:nvSpPr>
          <p:spPr>
            <a:xfrm>
              <a:off x="17285444" y="11891351"/>
              <a:ext cx="2063399" cy="523289"/>
            </a:xfrm>
            <a:prstGeom prst="rect">
              <a:avLst/>
            </a:prstGeom>
            <a:noFill/>
            <a:ln>
              <a:noFill/>
            </a:ln>
          </p:spPr>
          <p:txBody>
            <a:bodyPr spcFirstLastPara="1" wrap="square" lIns="46772" tIns="46772" rIns="46772" bIns="46772"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200"/>
                <a:buFontTx/>
                <a:buNone/>
                <a:tabLst/>
                <a:defRPr/>
              </a:pPr>
              <a:r>
                <a:rPr kumimoji="0" lang="en-US" sz="1126" b="1" i="0" u="none" strike="noStrike" kern="1200" cap="none" spc="0" normalizeH="0" baseline="0" noProof="0">
                  <a:ln>
                    <a:noFill/>
                  </a:ln>
                  <a:solidFill>
                    <a:srgbClr val="000000"/>
                  </a:solidFill>
                  <a:effectLst/>
                  <a:uLnTx/>
                  <a:uFillTx/>
                  <a:latin typeface="Playfair Display Black"/>
                  <a:ea typeface="Playfair Display Black"/>
                  <a:cs typeface="Playfair Display Black"/>
                  <a:sym typeface="Playfair Display Black"/>
                </a:rPr>
                <a:t>Sujeet Rao</a:t>
              </a:r>
              <a:endParaRPr kumimoji="0" sz="716"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4" name="Google Shape;174;g2b281067d1a_0_0"/>
            <p:cNvSpPr txBox="1"/>
            <p:nvPr/>
          </p:nvSpPr>
          <p:spPr>
            <a:xfrm>
              <a:off x="17219901" y="12333541"/>
              <a:ext cx="2194500" cy="615691"/>
            </a:xfrm>
            <a:prstGeom prst="rect">
              <a:avLst/>
            </a:prstGeom>
            <a:noFill/>
            <a:ln>
              <a:noFill/>
            </a:ln>
          </p:spPr>
          <p:txBody>
            <a:bodyPr spcFirstLastPara="1" wrap="square" lIns="46772" tIns="23380" rIns="46772" bIns="2338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Tx/>
                <a:buNone/>
                <a:tabLst/>
                <a:defRPr/>
              </a:pPr>
              <a:r>
                <a:rPr kumimoji="0" lang="en-US" sz="870" b="0" i="0" u="none" strike="noStrike" kern="1200" cap="none" spc="0" normalizeH="0" baseline="0" noProof="0">
                  <a:ln>
                    <a:noFill/>
                  </a:ln>
                  <a:solidFill>
                    <a:srgbClr val="990000"/>
                  </a:solidFill>
                  <a:effectLst/>
                  <a:uLnTx/>
                  <a:uFillTx/>
                  <a:latin typeface="Roboto"/>
                  <a:ea typeface="Roboto"/>
                  <a:cs typeface="Roboto"/>
                  <a:sym typeface="Roboto"/>
                </a:rPr>
                <a:t>Public Exchange</a:t>
              </a:r>
              <a:endParaRPr kumimoji="0" sz="716"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700"/>
                <a:buFontTx/>
                <a:buNone/>
                <a:tabLst/>
                <a:defRPr/>
              </a:pPr>
              <a:r>
                <a:rPr kumimoji="0" lang="en-US" sz="870" b="0" i="0" u="none" strike="noStrike" kern="1200" cap="none" spc="0" normalizeH="0" baseline="0" noProof="0">
                  <a:ln>
                    <a:noFill/>
                  </a:ln>
                  <a:solidFill>
                    <a:srgbClr val="990000"/>
                  </a:solidFill>
                  <a:effectLst/>
                  <a:uLnTx/>
                  <a:uFillTx/>
                  <a:latin typeface="Roboto"/>
                  <a:ea typeface="Roboto"/>
                  <a:cs typeface="Roboto"/>
                  <a:sym typeface="Roboto"/>
                </a:rPr>
                <a:t>USC Dornsife</a:t>
              </a:r>
              <a:endParaRPr kumimoji="0" sz="870" b="0" i="0" u="none" strike="noStrike" kern="1200" cap="none" spc="0" normalizeH="0" baseline="0" noProof="0">
                <a:ln>
                  <a:noFill/>
                </a:ln>
                <a:solidFill>
                  <a:srgbClr val="990000"/>
                </a:solidFill>
                <a:effectLst/>
                <a:uLnTx/>
                <a:uFillTx/>
                <a:latin typeface="Roboto"/>
                <a:ea typeface="Roboto"/>
                <a:cs typeface="Roboto"/>
                <a:sym typeface="Roboto"/>
              </a:endParaRPr>
            </a:p>
          </p:txBody>
        </p:sp>
        <p:pic>
          <p:nvPicPr>
            <p:cNvPr id="175" name="Google Shape;175;g2b281067d1a_0_0"/>
            <p:cNvPicPr preferRelativeResize="0"/>
            <p:nvPr/>
          </p:nvPicPr>
          <p:blipFill rotWithShape="1">
            <a:blip r:embed="rId16">
              <a:alphaModFix/>
            </a:blip>
            <a:srcRect/>
            <a:stretch/>
          </p:blipFill>
          <p:spPr>
            <a:xfrm>
              <a:off x="17219899" y="9691788"/>
              <a:ext cx="2194559" cy="2194559"/>
            </a:xfrm>
            <a:prstGeom prst="rect">
              <a:avLst/>
            </a:prstGeom>
            <a:noFill/>
            <a:ln>
              <a:noFill/>
            </a:ln>
          </p:spPr>
        </p:pic>
      </p:grpSp>
      <p:grpSp>
        <p:nvGrpSpPr>
          <p:cNvPr id="176" name="Google Shape;176;g2b281067d1a_0_0"/>
          <p:cNvGrpSpPr/>
          <p:nvPr/>
        </p:nvGrpSpPr>
        <p:grpSpPr>
          <a:xfrm>
            <a:off x="10319797" y="2692420"/>
            <a:ext cx="2144691" cy="1649732"/>
            <a:chOff x="20248178" y="5986103"/>
            <a:chExt cx="4192200" cy="3224711"/>
          </a:xfrm>
        </p:grpSpPr>
        <p:pic>
          <p:nvPicPr>
            <p:cNvPr id="177" name="Google Shape;177;g2b281067d1a_0_0"/>
            <p:cNvPicPr preferRelativeResize="0"/>
            <p:nvPr/>
          </p:nvPicPr>
          <p:blipFill rotWithShape="1">
            <a:blip r:embed="rId17">
              <a:alphaModFix/>
            </a:blip>
            <a:srcRect/>
            <a:stretch/>
          </p:blipFill>
          <p:spPr>
            <a:xfrm>
              <a:off x="21198670" y="5986103"/>
              <a:ext cx="2194560" cy="2194560"/>
            </a:xfrm>
            <a:prstGeom prst="rect">
              <a:avLst/>
            </a:prstGeom>
            <a:noFill/>
            <a:ln>
              <a:noFill/>
            </a:ln>
          </p:spPr>
        </p:pic>
        <p:sp>
          <p:nvSpPr>
            <p:cNvPr id="178" name="Google Shape;178;g2b281067d1a_0_0"/>
            <p:cNvSpPr txBox="1"/>
            <p:nvPr/>
          </p:nvSpPr>
          <p:spPr>
            <a:xfrm>
              <a:off x="20248178" y="8180672"/>
              <a:ext cx="4192200" cy="523289"/>
            </a:xfrm>
            <a:prstGeom prst="rect">
              <a:avLst/>
            </a:prstGeom>
            <a:noFill/>
            <a:ln>
              <a:noFill/>
            </a:ln>
          </p:spPr>
          <p:txBody>
            <a:bodyPr spcFirstLastPara="1" wrap="square" lIns="46772" tIns="46772" rIns="46772" bIns="46772"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200"/>
                <a:buFontTx/>
                <a:buNone/>
                <a:tabLst/>
                <a:defRPr/>
              </a:pPr>
              <a:r>
                <a:rPr kumimoji="0" lang="en-US" sz="1126" b="1" i="0" u="none" strike="noStrike" kern="1200" cap="none" spc="0" normalizeH="0" baseline="0" noProof="0">
                  <a:ln>
                    <a:noFill/>
                  </a:ln>
                  <a:solidFill>
                    <a:srgbClr val="000000"/>
                  </a:solidFill>
                  <a:effectLst/>
                  <a:uLnTx/>
                  <a:uFillTx/>
                  <a:latin typeface="Playfair Display Black"/>
                  <a:ea typeface="Playfair Display Black"/>
                  <a:cs typeface="Playfair Display Black"/>
                  <a:sym typeface="Playfair Display Black"/>
                </a:rPr>
                <a:t>Michelle Brahe, RN</a:t>
              </a:r>
              <a:endParaRPr kumimoji="0" sz="1126" b="1" i="0" u="none" strike="noStrike" kern="1200" cap="none" spc="0" normalizeH="0" baseline="0" noProof="0">
                <a:ln>
                  <a:noFill/>
                </a:ln>
                <a:solidFill>
                  <a:srgbClr val="000000"/>
                </a:solidFill>
                <a:effectLst/>
                <a:uLnTx/>
                <a:uFillTx/>
                <a:latin typeface="Playfair Display Black"/>
                <a:ea typeface="Playfair Display Black"/>
                <a:cs typeface="Playfair Display Black"/>
                <a:sym typeface="Playfair Display Black"/>
              </a:endParaRPr>
            </a:p>
          </p:txBody>
        </p:sp>
        <p:sp>
          <p:nvSpPr>
            <p:cNvPr id="179" name="Google Shape;179;g2b281067d1a_0_0"/>
            <p:cNvSpPr txBox="1"/>
            <p:nvPr/>
          </p:nvSpPr>
          <p:spPr>
            <a:xfrm>
              <a:off x="20962757" y="8595123"/>
              <a:ext cx="2666401" cy="615691"/>
            </a:xfrm>
            <a:prstGeom prst="rect">
              <a:avLst/>
            </a:prstGeom>
            <a:noFill/>
            <a:ln>
              <a:noFill/>
            </a:ln>
          </p:spPr>
          <p:txBody>
            <a:bodyPr spcFirstLastPara="1" wrap="square" lIns="46772" tIns="23380" rIns="46772" bIns="2338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Tx/>
                <a:buNone/>
                <a:tabLst/>
                <a:defRPr/>
              </a:pPr>
              <a:r>
                <a:rPr kumimoji="0" lang="en-US" sz="870" b="0" i="0" u="none" strike="noStrike" kern="1200" cap="none" spc="0" normalizeH="0" baseline="0" noProof="0">
                  <a:ln>
                    <a:noFill/>
                  </a:ln>
                  <a:solidFill>
                    <a:srgbClr val="990000"/>
                  </a:solidFill>
                  <a:effectLst/>
                  <a:uLnTx/>
                  <a:uFillTx/>
                  <a:latin typeface="Roboto"/>
                  <a:ea typeface="Roboto"/>
                  <a:cs typeface="Roboto"/>
                  <a:sym typeface="Roboto"/>
                </a:rPr>
                <a:t>Clinical Informatics</a:t>
              </a:r>
              <a:endParaRPr kumimoji="0" sz="716"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700"/>
                <a:buFontTx/>
                <a:buNone/>
                <a:tabLst/>
                <a:defRPr/>
              </a:pPr>
              <a:r>
                <a:rPr kumimoji="0" lang="en-US" sz="870" b="0" i="0" u="none" strike="noStrike" kern="1200" cap="none" spc="0" normalizeH="0" baseline="0" noProof="0">
                  <a:ln>
                    <a:noFill/>
                  </a:ln>
                  <a:solidFill>
                    <a:srgbClr val="990000"/>
                  </a:solidFill>
                  <a:effectLst/>
                  <a:uLnTx/>
                  <a:uFillTx/>
                  <a:latin typeface="Roboto"/>
                  <a:ea typeface="Roboto"/>
                  <a:cs typeface="Roboto"/>
                  <a:sym typeface="Roboto"/>
                </a:rPr>
                <a:t>Keck Medicine of USC</a:t>
              </a:r>
              <a:endParaRPr kumimoji="0" sz="716"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180" name="Google Shape;180;g2b281067d1a_0_0"/>
          <p:cNvGrpSpPr/>
          <p:nvPr/>
        </p:nvGrpSpPr>
        <p:grpSpPr>
          <a:xfrm>
            <a:off x="6637664" y="4423837"/>
            <a:ext cx="1818091" cy="1665198"/>
            <a:chOff x="8777862" y="9718863"/>
            <a:chExt cx="3553800" cy="3254941"/>
          </a:xfrm>
        </p:grpSpPr>
        <p:pic>
          <p:nvPicPr>
            <p:cNvPr id="181" name="Google Shape;181;g2b281067d1a_0_0"/>
            <p:cNvPicPr preferRelativeResize="0"/>
            <p:nvPr/>
          </p:nvPicPr>
          <p:blipFill rotWithShape="1">
            <a:blip r:embed="rId18">
              <a:alphaModFix/>
            </a:blip>
            <a:srcRect/>
            <a:stretch/>
          </p:blipFill>
          <p:spPr>
            <a:xfrm>
              <a:off x="9457532" y="9718863"/>
              <a:ext cx="2194559" cy="2194559"/>
            </a:xfrm>
            <a:prstGeom prst="rect">
              <a:avLst/>
            </a:prstGeom>
            <a:noFill/>
            <a:ln>
              <a:noFill/>
            </a:ln>
          </p:spPr>
        </p:pic>
        <p:sp>
          <p:nvSpPr>
            <p:cNvPr id="182" name="Google Shape;182;g2b281067d1a_0_0"/>
            <p:cNvSpPr txBox="1"/>
            <p:nvPr/>
          </p:nvSpPr>
          <p:spPr>
            <a:xfrm>
              <a:off x="8913603" y="11915926"/>
              <a:ext cx="3282300" cy="523289"/>
            </a:xfrm>
            <a:prstGeom prst="rect">
              <a:avLst/>
            </a:prstGeom>
            <a:noFill/>
            <a:ln>
              <a:noFill/>
            </a:ln>
          </p:spPr>
          <p:txBody>
            <a:bodyPr spcFirstLastPara="1" wrap="square" lIns="46772" tIns="46772" rIns="46772" bIns="46772"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200"/>
                <a:buFontTx/>
                <a:buNone/>
                <a:tabLst/>
                <a:defRPr/>
              </a:pPr>
              <a:r>
                <a:rPr kumimoji="0" lang="en-US" sz="1126" b="1" i="0" u="none" strike="noStrike" kern="1200" cap="none" spc="0" normalizeH="0" baseline="0" noProof="0">
                  <a:ln>
                    <a:noFill/>
                  </a:ln>
                  <a:solidFill>
                    <a:srgbClr val="000000"/>
                  </a:solidFill>
                  <a:effectLst/>
                  <a:uLnTx/>
                  <a:uFillTx/>
                  <a:latin typeface="Playfair Display Black"/>
                  <a:ea typeface="Playfair Display Black"/>
                  <a:cs typeface="Playfair Display Black"/>
                  <a:sym typeface="Playfair Display Black"/>
                </a:rPr>
                <a:t>Catalina Ruple</a:t>
              </a:r>
              <a:endParaRPr kumimoji="0" sz="716"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3" name="Google Shape;183;g2b281067d1a_0_0"/>
            <p:cNvSpPr txBox="1"/>
            <p:nvPr/>
          </p:nvSpPr>
          <p:spPr>
            <a:xfrm>
              <a:off x="8777862" y="12358113"/>
              <a:ext cx="3553800" cy="615691"/>
            </a:xfrm>
            <a:prstGeom prst="rect">
              <a:avLst/>
            </a:prstGeom>
            <a:noFill/>
            <a:ln>
              <a:noFill/>
            </a:ln>
          </p:spPr>
          <p:txBody>
            <a:bodyPr spcFirstLastPara="1" wrap="square" lIns="46772" tIns="23380" rIns="46772" bIns="2338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Tx/>
                <a:buNone/>
                <a:tabLst/>
                <a:defRPr/>
              </a:pPr>
              <a:r>
                <a:rPr kumimoji="0" lang="en-US" sz="870" b="0" i="0" u="none" strike="noStrike" kern="1200" cap="none" spc="0" normalizeH="0" baseline="0" noProof="0">
                  <a:ln>
                    <a:noFill/>
                  </a:ln>
                  <a:solidFill>
                    <a:srgbClr val="990000"/>
                  </a:solidFill>
                  <a:effectLst/>
                  <a:uLnTx/>
                  <a:uFillTx/>
                  <a:latin typeface="Roboto"/>
                  <a:ea typeface="Roboto"/>
                  <a:cs typeface="Roboto"/>
                  <a:sym typeface="Roboto"/>
                </a:rPr>
                <a:t>Center for Economic &amp; Social Research USC Dornsife</a:t>
              </a:r>
              <a:endParaRPr kumimoji="0" sz="870" b="0" i="0" u="none" strike="noStrike" kern="1200" cap="none" spc="0" normalizeH="0" baseline="0" noProof="0">
                <a:ln>
                  <a:noFill/>
                </a:ln>
                <a:solidFill>
                  <a:srgbClr val="990000"/>
                </a:solidFill>
                <a:effectLst/>
                <a:uLnTx/>
                <a:uFillTx/>
                <a:latin typeface="Roboto"/>
                <a:ea typeface="Roboto"/>
                <a:cs typeface="Roboto"/>
                <a:sym typeface="Roboto"/>
              </a:endParaRPr>
            </a:p>
          </p:txBody>
        </p:sp>
      </p:grpSp>
      <p:grpSp>
        <p:nvGrpSpPr>
          <p:cNvPr id="184" name="Google Shape;184;g2b281067d1a_0_0"/>
          <p:cNvGrpSpPr/>
          <p:nvPr/>
        </p:nvGrpSpPr>
        <p:grpSpPr>
          <a:xfrm>
            <a:off x="10706559" y="4554463"/>
            <a:ext cx="1293199" cy="1665810"/>
            <a:chOff x="20756277" y="9686898"/>
            <a:chExt cx="2527800" cy="3256138"/>
          </a:xfrm>
        </p:grpSpPr>
        <p:sp>
          <p:nvSpPr>
            <p:cNvPr id="185" name="Google Shape;185;g2b281067d1a_0_0"/>
            <p:cNvSpPr txBox="1"/>
            <p:nvPr/>
          </p:nvSpPr>
          <p:spPr>
            <a:xfrm>
              <a:off x="20756277" y="11891350"/>
              <a:ext cx="2527800" cy="523289"/>
            </a:xfrm>
            <a:prstGeom prst="rect">
              <a:avLst/>
            </a:prstGeom>
            <a:noFill/>
            <a:ln>
              <a:noFill/>
            </a:ln>
          </p:spPr>
          <p:txBody>
            <a:bodyPr spcFirstLastPara="1" wrap="square" lIns="46772" tIns="46772" rIns="46772" bIns="46772"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200"/>
                <a:buFontTx/>
                <a:buNone/>
                <a:tabLst/>
                <a:defRPr/>
              </a:pPr>
              <a:r>
                <a:rPr kumimoji="0" lang="en-US" sz="1126" b="1" i="0" u="none" strike="noStrike" kern="1200" cap="none" spc="0" normalizeH="0" baseline="0" noProof="0">
                  <a:ln>
                    <a:noFill/>
                  </a:ln>
                  <a:solidFill>
                    <a:srgbClr val="000000"/>
                  </a:solidFill>
                  <a:effectLst/>
                  <a:uLnTx/>
                  <a:uFillTx/>
                  <a:latin typeface="Playfair Display Black"/>
                  <a:ea typeface="Playfair Display Black"/>
                  <a:cs typeface="Playfair Display Black"/>
                  <a:sym typeface="Playfair Display Black"/>
                </a:rPr>
                <a:t>Caroline Nguyen</a:t>
              </a:r>
              <a:endParaRPr kumimoji="0" sz="716"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6" name="Google Shape;186;g2b281067d1a_0_0"/>
            <p:cNvSpPr txBox="1"/>
            <p:nvPr/>
          </p:nvSpPr>
          <p:spPr>
            <a:xfrm>
              <a:off x="20922924" y="12327345"/>
              <a:ext cx="2194500" cy="615691"/>
            </a:xfrm>
            <a:prstGeom prst="rect">
              <a:avLst/>
            </a:prstGeom>
            <a:noFill/>
            <a:ln>
              <a:noFill/>
            </a:ln>
          </p:spPr>
          <p:txBody>
            <a:bodyPr spcFirstLastPara="1" wrap="square" lIns="46772" tIns="23380" rIns="46772" bIns="2338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Tx/>
                <a:buNone/>
                <a:tabLst/>
                <a:defRPr/>
              </a:pPr>
              <a:r>
                <a:rPr kumimoji="0" lang="en-US" sz="870" b="0" i="0" u="none" strike="noStrike" kern="1200" cap="none" spc="0" normalizeH="0" baseline="0" noProof="0">
                  <a:ln>
                    <a:noFill/>
                  </a:ln>
                  <a:solidFill>
                    <a:srgbClr val="990000"/>
                  </a:solidFill>
                  <a:effectLst/>
                  <a:uLnTx/>
                  <a:uFillTx/>
                  <a:latin typeface="Roboto"/>
                  <a:ea typeface="Roboto"/>
                  <a:cs typeface="Roboto"/>
                  <a:sym typeface="Roboto"/>
                </a:rPr>
                <a:t>Public Exchange</a:t>
              </a:r>
              <a:endParaRPr kumimoji="0" sz="716"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700"/>
                <a:buFontTx/>
                <a:buNone/>
                <a:tabLst/>
                <a:defRPr/>
              </a:pPr>
              <a:r>
                <a:rPr kumimoji="0" lang="en-US" sz="870" b="0" i="0" u="none" strike="noStrike" kern="1200" cap="none" spc="0" normalizeH="0" baseline="0" noProof="0">
                  <a:ln>
                    <a:noFill/>
                  </a:ln>
                  <a:solidFill>
                    <a:srgbClr val="990000"/>
                  </a:solidFill>
                  <a:effectLst/>
                  <a:uLnTx/>
                  <a:uFillTx/>
                  <a:latin typeface="Roboto"/>
                  <a:ea typeface="Roboto"/>
                  <a:cs typeface="Roboto"/>
                  <a:sym typeface="Roboto"/>
                </a:rPr>
                <a:t>USC Dornsife</a:t>
              </a:r>
              <a:endParaRPr kumimoji="0" sz="870" b="0" i="0" u="none" strike="noStrike" kern="1200" cap="none" spc="0" normalizeH="0" baseline="0" noProof="0">
                <a:ln>
                  <a:noFill/>
                </a:ln>
                <a:solidFill>
                  <a:srgbClr val="990000"/>
                </a:solidFill>
                <a:effectLst/>
                <a:uLnTx/>
                <a:uFillTx/>
                <a:latin typeface="Roboto"/>
                <a:ea typeface="Roboto"/>
                <a:cs typeface="Roboto"/>
                <a:sym typeface="Roboto"/>
              </a:endParaRPr>
            </a:p>
          </p:txBody>
        </p:sp>
        <p:pic>
          <p:nvPicPr>
            <p:cNvPr id="187" name="Google Shape;187;g2b281067d1a_0_0"/>
            <p:cNvPicPr preferRelativeResize="0"/>
            <p:nvPr/>
          </p:nvPicPr>
          <p:blipFill rotWithShape="1">
            <a:blip r:embed="rId19">
              <a:alphaModFix/>
            </a:blip>
            <a:srcRect l="5842" t="5842" r="9968" b="9968"/>
            <a:stretch/>
          </p:blipFill>
          <p:spPr>
            <a:xfrm>
              <a:off x="20922950" y="9686898"/>
              <a:ext cx="2194500" cy="2194500"/>
            </a:xfrm>
            <a:prstGeom prst="ellipse">
              <a:avLst/>
            </a:prstGeom>
            <a:noFill/>
            <a:ln>
              <a:noFill/>
            </a:ln>
          </p:spPr>
        </p:pic>
      </p:grpSp>
      <p:grpSp>
        <p:nvGrpSpPr>
          <p:cNvPr id="188" name="Google Shape;188;g2b281067d1a_0_0"/>
          <p:cNvGrpSpPr/>
          <p:nvPr/>
        </p:nvGrpSpPr>
        <p:grpSpPr>
          <a:xfrm>
            <a:off x="131851" y="4429766"/>
            <a:ext cx="2144691" cy="1653326"/>
            <a:chOff x="2600653" y="9781303"/>
            <a:chExt cx="4192200" cy="3231736"/>
          </a:xfrm>
        </p:grpSpPr>
        <p:pic>
          <p:nvPicPr>
            <p:cNvPr id="189" name="Google Shape;189;g2b281067d1a_0_0"/>
            <p:cNvPicPr preferRelativeResize="0"/>
            <p:nvPr/>
          </p:nvPicPr>
          <p:blipFill rotWithShape="1">
            <a:blip r:embed="rId20">
              <a:alphaModFix/>
            </a:blip>
            <a:srcRect/>
            <a:stretch/>
          </p:blipFill>
          <p:spPr>
            <a:xfrm>
              <a:off x="3646783" y="9781303"/>
              <a:ext cx="2194560" cy="2194560"/>
            </a:xfrm>
            <a:prstGeom prst="rect">
              <a:avLst/>
            </a:prstGeom>
            <a:noFill/>
            <a:ln>
              <a:noFill/>
            </a:ln>
          </p:spPr>
        </p:pic>
        <p:sp>
          <p:nvSpPr>
            <p:cNvPr id="190" name="Google Shape;190;g2b281067d1a_0_0"/>
            <p:cNvSpPr txBox="1"/>
            <p:nvPr/>
          </p:nvSpPr>
          <p:spPr>
            <a:xfrm>
              <a:off x="2600653" y="11949122"/>
              <a:ext cx="4192200" cy="523289"/>
            </a:xfrm>
            <a:prstGeom prst="rect">
              <a:avLst/>
            </a:prstGeom>
            <a:noFill/>
            <a:ln>
              <a:noFill/>
            </a:ln>
          </p:spPr>
          <p:txBody>
            <a:bodyPr spcFirstLastPara="1" wrap="square" lIns="46772" tIns="46772" rIns="46772" bIns="46772"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200"/>
                <a:buFontTx/>
                <a:buNone/>
                <a:tabLst/>
                <a:defRPr/>
              </a:pPr>
              <a:r>
                <a:rPr kumimoji="0" lang="en-US" sz="1126" b="1" i="0" u="none" strike="noStrike" kern="1200" cap="none" spc="0" normalizeH="0" baseline="0" noProof="0">
                  <a:ln>
                    <a:noFill/>
                  </a:ln>
                  <a:solidFill>
                    <a:srgbClr val="000000"/>
                  </a:solidFill>
                  <a:effectLst/>
                  <a:uLnTx/>
                  <a:uFillTx/>
                  <a:latin typeface="Playfair Display Black"/>
                  <a:ea typeface="Playfair Display Black"/>
                  <a:cs typeface="Playfair Display Black"/>
                  <a:sym typeface="Playfair Display Black"/>
                </a:rPr>
                <a:t>Renee Middleton</a:t>
              </a:r>
              <a:endParaRPr kumimoji="0" sz="1126" b="1" i="0" u="none" strike="noStrike" kern="1200" cap="none" spc="0" normalizeH="0" baseline="0" noProof="0">
                <a:ln>
                  <a:noFill/>
                </a:ln>
                <a:solidFill>
                  <a:srgbClr val="000000"/>
                </a:solidFill>
                <a:effectLst/>
                <a:uLnTx/>
                <a:uFillTx/>
                <a:latin typeface="Playfair Display Black"/>
                <a:ea typeface="Playfair Display Black"/>
                <a:cs typeface="Playfair Display Black"/>
                <a:sym typeface="Playfair Display Black"/>
              </a:endParaRPr>
            </a:p>
          </p:txBody>
        </p:sp>
        <p:sp>
          <p:nvSpPr>
            <p:cNvPr id="191" name="Google Shape;191;g2b281067d1a_0_0"/>
            <p:cNvSpPr txBox="1"/>
            <p:nvPr/>
          </p:nvSpPr>
          <p:spPr>
            <a:xfrm>
              <a:off x="3314305" y="12397348"/>
              <a:ext cx="2666401" cy="615691"/>
            </a:xfrm>
            <a:prstGeom prst="rect">
              <a:avLst/>
            </a:prstGeom>
            <a:noFill/>
            <a:ln>
              <a:noFill/>
            </a:ln>
          </p:spPr>
          <p:txBody>
            <a:bodyPr spcFirstLastPara="1" wrap="square" lIns="46772" tIns="23380" rIns="46772" bIns="2338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Tx/>
                <a:buNone/>
                <a:tabLst/>
                <a:defRPr/>
              </a:pPr>
              <a:r>
                <a:rPr kumimoji="0" lang="en-US" sz="870" b="0" i="0" u="none" strike="noStrike" kern="1200" cap="none" spc="0" normalizeH="0" baseline="0" noProof="0">
                  <a:ln>
                    <a:noFill/>
                  </a:ln>
                  <a:solidFill>
                    <a:srgbClr val="990000"/>
                  </a:solidFill>
                  <a:effectLst/>
                  <a:uLnTx/>
                  <a:uFillTx/>
                  <a:latin typeface="Roboto"/>
                  <a:ea typeface="Roboto"/>
                  <a:cs typeface="Roboto"/>
                  <a:sym typeface="Roboto"/>
                </a:rPr>
                <a:t>Clinical Informatics</a:t>
              </a:r>
              <a:endParaRPr kumimoji="0" sz="716"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700"/>
                <a:buFontTx/>
                <a:buNone/>
                <a:tabLst/>
                <a:defRPr/>
              </a:pPr>
              <a:r>
                <a:rPr kumimoji="0" lang="en-US" sz="870" b="0" i="0" u="none" strike="noStrike" kern="1200" cap="none" spc="0" normalizeH="0" baseline="0" noProof="0">
                  <a:ln>
                    <a:noFill/>
                  </a:ln>
                  <a:solidFill>
                    <a:srgbClr val="990000"/>
                  </a:solidFill>
                  <a:effectLst/>
                  <a:uLnTx/>
                  <a:uFillTx/>
                  <a:latin typeface="Roboto"/>
                  <a:ea typeface="Roboto"/>
                  <a:cs typeface="Roboto"/>
                  <a:sym typeface="Roboto"/>
                </a:rPr>
                <a:t>Keck Medicine of USC</a:t>
              </a:r>
              <a:endParaRPr kumimoji="0" sz="716" b="0" i="0" u="none" strike="noStrike" kern="1200" cap="none" spc="0" normalizeH="0" baseline="0" noProof="0">
                <a:ln>
                  <a:noFill/>
                </a:ln>
                <a:solidFill>
                  <a:srgbClr val="000000"/>
                </a:solidFill>
                <a:effectLst/>
                <a:uLnTx/>
                <a:uFillTx/>
                <a:latin typeface="Arial"/>
                <a:ea typeface="Arial"/>
                <a:cs typeface="Arial"/>
                <a:sym typeface="Arial"/>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3AC1A-65EF-43DE-B191-92EF8A90AD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C52204-D7F0-AD17-F55C-87D48D62936C}"/>
              </a:ext>
            </a:extLst>
          </p:cNvPr>
          <p:cNvSpPr>
            <a:spLocks noGrp="1"/>
          </p:cNvSpPr>
          <p:nvPr>
            <p:ph type="title"/>
          </p:nvPr>
        </p:nvSpPr>
        <p:spPr/>
        <p:txBody>
          <a:bodyPr/>
          <a:lstStyle/>
          <a:p>
            <a:pPr eaLnBrk="1" fontAlgn="auto" hangingPunct="1">
              <a:spcAft>
                <a:spcPts val="0"/>
              </a:spcAft>
              <a:defRPr/>
            </a:pPr>
            <a:r>
              <a:rPr lang="en-US" dirty="0">
                <a:solidFill>
                  <a:schemeClr val="bg1">
                    <a:lumMod val="95000"/>
                  </a:schemeClr>
                </a:solidFill>
              </a:rPr>
              <a:t>  </a:t>
            </a:r>
          </a:p>
        </p:txBody>
      </p:sp>
      <p:sp>
        <p:nvSpPr>
          <p:cNvPr id="9219" name="Content Placeholder 2">
            <a:extLst>
              <a:ext uri="{FF2B5EF4-FFF2-40B4-BE49-F238E27FC236}">
                <a16:creationId xmlns:a16="http://schemas.microsoft.com/office/drawing/2014/main" id="{6DE593B8-6723-3BC7-06C2-B8F5795D358C}"/>
              </a:ext>
            </a:extLst>
          </p:cNvPr>
          <p:cNvSpPr>
            <a:spLocks noGrp="1"/>
          </p:cNvSpPr>
          <p:nvPr>
            <p:ph idx="1"/>
          </p:nvPr>
        </p:nvSpPr>
        <p:spPr>
          <a:xfrm>
            <a:off x="855801" y="1350169"/>
            <a:ext cx="7521575" cy="4157662"/>
          </a:xfrm>
        </p:spPr>
        <p:txBody>
          <a:bodyPr/>
          <a:lstStyle/>
          <a:p>
            <a:pPr algn="ctr" eaLnBrk="1" hangingPunct="1"/>
            <a:endParaRPr lang="en-US" altLang="en-US" b="0" dirty="0"/>
          </a:p>
          <a:p>
            <a:pPr algn="ctr" eaLnBrk="1" hangingPunct="1"/>
            <a:endParaRPr lang="en-US" altLang="en-US" b="0" dirty="0"/>
          </a:p>
          <a:p>
            <a:pPr eaLnBrk="1" hangingPunct="1"/>
            <a:endParaRPr lang="en-US" altLang="en-US" dirty="0"/>
          </a:p>
        </p:txBody>
      </p:sp>
      <p:pic>
        <p:nvPicPr>
          <p:cNvPr id="69" name="Google Shape;307;g18b25899e0e_0_9">
            <a:extLst>
              <a:ext uri="{FF2B5EF4-FFF2-40B4-BE49-F238E27FC236}">
                <a16:creationId xmlns:a16="http://schemas.microsoft.com/office/drawing/2014/main" id="{5A67BE02-91F1-4E89-BFA5-4C67042F2713}"/>
              </a:ext>
            </a:extLst>
          </p:cNvPr>
          <p:cNvPicPr preferRelativeResize="0"/>
          <p:nvPr/>
        </p:nvPicPr>
        <p:blipFill rotWithShape="1">
          <a:blip r:embed="rId2">
            <a:alphaModFix/>
          </a:blip>
          <a:srcRect/>
          <a:stretch/>
        </p:blipFill>
        <p:spPr>
          <a:xfrm>
            <a:off x="7473639" y="1941985"/>
            <a:ext cx="3134324" cy="2993911"/>
          </a:xfrm>
          <a:prstGeom prst="rect">
            <a:avLst/>
          </a:prstGeom>
          <a:noFill/>
          <a:ln>
            <a:noFill/>
          </a:ln>
        </p:spPr>
      </p:pic>
      <p:pic>
        <p:nvPicPr>
          <p:cNvPr id="70" name="Google Shape;308;g18b25899e0e_0_9">
            <a:extLst>
              <a:ext uri="{FF2B5EF4-FFF2-40B4-BE49-F238E27FC236}">
                <a16:creationId xmlns:a16="http://schemas.microsoft.com/office/drawing/2014/main" id="{FFF1C255-312C-428C-9CC0-E56345F2E7BB}"/>
              </a:ext>
            </a:extLst>
          </p:cNvPr>
          <p:cNvPicPr preferRelativeResize="0"/>
          <p:nvPr/>
        </p:nvPicPr>
        <p:blipFill rotWithShape="1">
          <a:blip r:embed="rId3">
            <a:alphaModFix/>
          </a:blip>
          <a:srcRect/>
          <a:stretch/>
        </p:blipFill>
        <p:spPr>
          <a:xfrm>
            <a:off x="274975" y="6345880"/>
            <a:ext cx="935597" cy="291707"/>
          </a:xfrm>
          <a:prstGeom prst="rect">
            <a:avLst/>
          </a:prstGeom>
          <a:noFill/>
          <a:ln>
            <a:noFill/>
          </a:ln>
        </p:spPr>
      </p:pic>
      <p:pic>
        <p:nvPicPr>
          <p:cNvPr id="71" name="Google Shape;309;g18b25899e0e_0_9">
            <a:extLst>
              <a:ext uri="{FF2B5EF4-FFF2-40B4-BE49-F238E27FC236}">
                <a16:creationId xmlns:a16="http://schemas.microsoft.com/office/drawing/2014/main" id="{1DAB6AE7-B52A-433D-82F3-A2890AD971B7}"/>
              </a:ext>
            </a:extLst>
          </p:cNvPr>
          <p:cNvPicPr preferRelativeResize="0"/>
          <p:nvPr/>
        </p:nvPicPr>
        <p:blipFill rotWithShape="1">
          <a:blip r:embed="rId2">
            <a:alphaModFix/>
          </a:blip>
          <a:srcRect/>
          <a:stretch/>
        </p:blipFill>
        <p:spPr>
          <a:xfrm>
            <a:off x="11458448" y="6156422"/>
            <a:ext cx="538712" cy="514578"/>
          </a:xfrm>
          <a:prstGeom prst="rect">
            <a:avLst/>
          </a:prstGeom>
          <a:noFill/>
          <a:ln>
            <a:noFill/>
          </a:ln>
        </p:spPr>
      </p:pic>
      <p:grpSp>
        <p:nvGrpSpPr>
          <p:cNvPr id="72" name="Google Shape;310;g18b25899e0e_0_9">
            <a:extLst>
              <a:ext uri="{FF2B5EF4-FFF2-40B4-BE49-F238E27FC236}">
                <a16:creationId xmlns:a16="http://schemas.microsoft.com/office/drawing/2014/main" id="{C68C2E26-5786-4057-9B13-180B54EBD656}"/>
              </a:ext>
            </a:extLst>
          </p:cNvPr>
          <p:cNvGrpSpPr/>
          <p:nvPr/>
        </p:nvGrpSpPr>
        <p:grpSpPr>
          <a:xfrm>
            <a:off x="737358" y="220413"/>
            <a:ext cx="6450171" cy="6439678"/>
            <a:chOff x="8444902" y="1042039"/>
            <a:chExt cx="12608069" cy="12587560"/>
          </a:xfrm>
        </p:grpSpPr>
        <p:sp>
          <p:nvSpPr>
            <p:cNvPr id="73" name="Google Shape;311;g18b25899e0e_0_9">
              <a:extLst>
                <a:ext uri="{FF2B5EF4-FFF2-40B4-BE49-F238E27FC236}">
                  <a16:creationId xmlns:a16="http://schemas.microsoft.com/office/drawing/2014/main" id="{45D749AD-87F9-474B-8FF1-7BFDB33A0A20}"/>
                </a:ext>
              </a:extLst>
            </p:cNvPr>
            <p:cNvSpPr txBox="1"/>
            <p:nvPr/>
          </p:nvSpPr>
          <p:spPr>
            <a:xfrm>
              <a:off x="8444902" y="1042039"/>
              <a:ext cx="10474471" cy="1231164"/>
            </a:xfrm>
            <a:prstGeom prst="rect">
              <a:avLst/>
            </a:prstGeom>
            <a:noFill/>
            <a:ln>
              <a:noFill/>
            </a:ln>
          </p:spPr>
          <p:txBody>
            <a:bodyPr spcFirstLastPara="1" wrap="square" lIns="0" tIns="0" rIns="0" bIns="0" anchor="ctr" anchorCtr="0">
              <a:spAutoFit/>
            </a:bodyPr>
            <a:lstStyle/>
            <a:p>
              <a:pPr marL="16366" marR="0" lvl="0" indent="0" algn="l" defTabSz="914400" rtl="0" eaLnBrk="1" fontAlgn="auto" latinLnBrk="0" hangingPunct="1">
                <a:lnSpc>
                  <a:spcPct val="100000"/>
                </a:lnSpc>
                <a:spcBef>
                  <a:spcPts val="0"/>
                </a:spcBef>
                <a:spcAft>
                  <a:spcPts val="0"/>
                </a:spcAft>
                <a:buClr>
                  <a:srgbClr val="FFCC00"/>
                </a:buClr>
                <a:buSzPts val="8800"/>
                <a:buFontTx/>
                <a:buNone/>
                <a:tabLst/>
                <a:defRPr/>
              </a:pPr>
              <a:r>
                <a:rPr kumimoji="0" lang="en-US" sz="4093" b="1" i="0" u="none" strike="noStrike" kern="1200" cap="none" spc="0" normalizeH="0" baseline="0" noProof="0" dirty="0">
                  <a:ln>
                    <a:noFill/>
                  </a:ln>
                  <a:solidFill>
                    <a:srgbClr val="990000"/>
                  </a:solidFill>
                  <a:effectLst/>
                  <a:uLnTx/>
                  <a:uFillTx/>
                  <a:latin typeface="Playfair Display"/>
                  <a:ea typeface="Playfair Display"/>
                  <a:cs typeface="Playfair Display"/>
                  <a:sym typeface="Playfair Display"/>
                </a:rPr>
                <a:t>Study Design</a:t>
              </a:r>
              <a:endParaRPr kumimoji="0" sz="4093" b="1" i="0" u="none" strike="noStrike" kern="1200" cap="none" spc="0" normalizeH="0" baseline="0" noProof="0" dirty="0">
                <a:ln>
                  <a:noFill/>
                </a:ln>
                <a:solidFill>
                  <a:srgbClr val="990000"/>
                </a:solidFill>
                <a:effectLst/>
                <a:uLnTx/>
                <a:uFillTx/>
                <a:latin typeface="Playfair Display"/>
                <a:ea typeface="Playfair Display"/>
                <a:cs typeface="Playfair Display"/>
                <a:sym typeface="Playfair Display"/>
              </a:endParaRPr>
            </a:p>
          </p:txBody>
        </p:sp>
        <p:sp>
          <p:nvSpPr>
            <p:cNvPr id="74" name="Google Shape;312;g18b25899e0e_0_9">
              <a:extLst>
                <a:ext uri="{FF2B5EF4-FFF2-40B4-BE49-F238E27FC236}">
                  <a16:creationId xmlns:a16="http://schemas.microsoft.com/office/drawing/2014/main" id="{F8EFD53D-DB2E-4015-B905-6C56218784EA}"/>
                </a:ext>
              </a:extLst>
            </p:cNvPr>
            <p:cNvSpPr txBox="1"/>
            <p:nvPr/>
          </p:nvSpPr>
          <p:spPr>
            <a:xfrm>
              <a:off x="8444902" y="3409657"/>
              <a:ext cx="12608069" cy="10219942"/>
            </a:xfrm>
            <a:prstGeom prst="rect">
              <a:avLst/>
            </a:prstGeom>
            <a:noFill/>
            <a:ln>
              <a:noFill/>
            </a:ln>
          </p:spPr>
          <p:txBody>
            <a:bodyPr spcFirstLastPara="1" wrap="square" lIns="46772" tIns="46772" rIns="46772" bIns="46772" anchor="t" anchorCtr="0">
              <a:spAutoFit/>
            </a:bodyPr>
            <a:lstStyle/>
            <a:p>
              <a:pPr marL="16243" marR="0" lvl="0" indent="0" algn="l" defTabSz="914400" rtl="0" eaLnBrk="1" fontAlgn="auto" latinLnBrk="0" hangingPunct="1">
                <a:lnSpc>
                  <a:spcPct val="100000"/>
                </a:lnSpc>
                <a:spcBef>
                  <a:spcPts val="0"/>
                </a:spcBef>
                <a:spcAft>
                  <a:spcPts val="0"/>
                </a:spcAft>
                <a:buClr>
                  <a:srgbClr val="000000"/>
                </a:buClr>
                <a:buSzPts val="3800"/>
                <a:buFontTx/>
                <a:buNone/>
                <a:tabLst/>
                <a:defRPr/>
              </a:pPr>
              <a:r>
                <a:rPr kumimoji="0" lang="en-US" sz="1842" b="0" i="0" u="none" strike="noStrike" kern="1200" cap="none" spc="0" normalizeH="0" baseline="0" noProof="0" dirty="0">
                  <a:ln>
                    <a:noFill/>
                  </a:ln>
                  <a:solidFill>
                    <a:srgbClr val="000000"/>
                  </a:solidFill>
                  <a:effectLst/>
                  <a:uLnTx/>
                  <a:uFillTx/>
                  <a:latin typeface="Roboto"/>
                  <a:ea typeface="Roboto"/>
                  <a:cs typeface="Roboto"/>
                  <a:sym typeface="Roboto"/>
                </a:rPr>
                <a:t>Clinicians (N = 400) providing care within the Keck Medicine of USC system are being recruited:</a:t>
              </a:r>
              <a:endParaRPr kumimoji="0" sz="614" b="0" i="0" u="none" strike="noStrike" kern="1200" cap="none" spc="0" normalizeH="0" baseline="0" noProof="0" dirty="0">
                <a:ln>
                  <a:noFill/>
                </a:ln>
                <a:solidFill>
                  <a:srgbClr val="000000"/>
                </a:solidFill>
                <a:effectLst/>
                <a:uLnTx/>
                <a:uFillTx/>
                <a:latin typeface="Arial"/>
                <a:ea typeface="Arial"/>
                <a:cs typeface="Arial"/>
                <a:sym typeface="Arial"/>
              </a:endParaRPr>
            </a:p>
            <a:p>
              <a:pPr marL="589632" marR="0" lvl="0" indent="-292379" algn="l" defTabSz="914400" rtl="0" eaLnBrk="1" fontAlgn="auto" latinLnBrk="0" hangingPunct="1">
                <a:lnSpc>
                  <a:spcPct val="100000"/>
                </a:lnSpc>
                <a:spcBef>
                  <a:spcPts val="0"/>
                </a:spcBef>
                <a:spcAft>
                  <a:spcPts val="0"/>
                </a:spcAft>
                <a:buClr>
                  <a:srgbClr val="000000"/>
                </a:buClr>
                <a:buSzPts val="1900"/>
                <a:buFont typeface="Courier New"/>
                <a:buChar char="o"/>
                <a:tabLst/>
                <a:defRPr/>
              </a:pPr>
              <a:r>
                <a:rPr kumimoji="0" lang="en-US" sz="1842" b="0" i="0" u="none" strike="noStrike" kern="1200" cap="none" spc="0" normalizeH="0" baseline="0" noProof="0" dirty="0">
                  <a:ln>
                    <a:noFill/>
                  </a:ln>
                  <a:solidFill>
                    <a:srgbClr val="000000"/>
                  </a:solidFill>
                  <a:effectLst/>
                  <a:uLnTx/>
                  <a:uFillTx/>
                  <a:latin typeface="Roboto"/>
                  <a:ea typeface="Roboto"/>
                  <a:cs typeface="Roboto"/>
                  <a:sym typeface="Roboto"/>
                </a:rPr>
                <a:t>Physicians, NPs, PAs, Licensed Therapists</a:t>
              </a:r>
              <a:endParaRPr kumimoji="0" sz="614" b="0" i="0" u="none" strike="noStrike" kern="1200" cap="none" spc="0" normalizeH="0" baseline="0" noProof="0" dirty="0">
                <a:ln>
                  <a:noFill/>
                </a:ln>
                <a:solidFill>
                  <a:srgbClr val="000000"/>
                </a:solidFill>
                <a:effectLst/>
                <a:uLnTx/>
                <a:uFillTx/>
                <a:latin typeface="Arial"/>
                <a:ea typeface="Arial"/>
                <a:cs typeface="Arial"/>
                <a:sym typeface="Arial"/>
              </a:endParaRPr>
            </a:p>
            <a:p>
              <a:pPr marL="16243" marR="0" lvl="0" indent="0" algn="l" defTabSz="914400" rtl="0" eaLnBrk="1" fontAlgn="auto" latinLnBrk="0" hangingPunct="1">
                <a:lnSpc>
                  <a:spcPct val="100000"/>
                </a:lnSpc>
                <a:spcBef>
                  <a:spcPts val="0"/>
                </a:spcBef>
                <a:spcAft>
                  <a:spcPts val="0"/>
                </a:spcAft>
                <a:buClr>
                  <a:srgbClr val="000000"/>
                </a:buClr>
                <a:buSzPts val="3420"/>
                <a:buFontTx/>
                <a:buNone/>
                <a:tabLst/>
                <a:defRPr/>
              </a:pPr>
              <a:endParaRPr kumimoji="0" lang="en-US" sz="1842" b="0" i="0" u="none" strike="noStrike" kern="1200" cap="none" spc="0" normalizeH="0" baseline="0" noProof="0" dirty="0">
                <a:ln>
                  <a:noFill/>
                </a:ln>
                <a:solidFill>
                  <a:srgbClr val="000000"/>
                </a:solidFill>
                <a:effectLst/>
                <a:uLnTx/>
                <a:uFillTx/>
                <a:latin typeface="Roboto"/>
                <a:ea typeface="Roboto"/>
                <a:cs typeface="Roboto"/>
                <a:sym typeface="Roboto"/>
              </a:endParaRPr>
            </a:p>
            <a:p>
              <a:pPr marL="308623" marR="0" lvl="0" indent="-292379" algn="l" defTabSz="914400" rtl="0" eaLnBrk="1" fontAlgn="auto" latinLnBrk="0" hangingPunct="1">
                <a:lnSpc>
                  <a:spcPct val="100000"/>
                </a:lnSpc>
                <a:spcBef>
                  <a:spcPts val="0"/>
                </a:spcBef>
                <a:spcAft>
                  <a:spcPts val="0"/>
                </a:spcAft>
                <a:buClr>
                  <a:srgbClr val="000000"/>
                </a:buClr>
                <a:buSzPts val="3420"/>
                <a:buFont typeface="Arial"/>
                <a:buChar char="•"/>
                <a:tabLst/>
                <a:defRPr/>
              </a:pPr>
              <a:r>
                <a:rPr kumimoji="0" lang="en-US" sz="1842" b="0" i="0" u="none" strike="noStrike" kern="1200" cap="none" spc="0" normalizeH="0" baseline="0" noProof="0" dirty="0">
                  <a:ln>
                    <a:noFill/>
                  </a:ln>
                  <a:solidFill>
                    <a:srgbClr val="000000"/>
                  </a:solidFill>
                  <a:effectLst/>
                  <a:uLnTx/>
                  <a:uFillTx/>
                  <a:latin typeface="Roboto"/>
                  <a:ea typeface="Roboto"/>
                  <a:cs typeface="Roboto"/>
                  <a:sym typeface="Roboto"/>
                </a:rPr>
                <a:t>Recruitment started 2023; Study runs until 2025</a:t>
              </a:r>
              <a:endParaRPr kumimoji="0" sz="614" b="0" i="0" u="none" strike="noStrike" kern="1200" cap="none" spc="0" normalizeH="0" baseline="0" noProof="0" dirty="0">
                <a:ln>
                  <a:noFill/>
                </a:ln>
                <a:solidFill>
                  <a:srgbClr val="000000"/>
                </a:solidFill>
                <a:effectLst/>
                <a:uLnTx/>
                <a:uFillTx/>
                <a:latin typeface="Arial"/>
                <a:ea typeface="Arial"/>
                <a:cs typeface="Arial"/>
                <a:sym typeface="Arial"/>
              </a:endParaRPr>
            </a:p>
            <a:p>
              <a:pPr marL="308623" marR="0" lvl="0" indent="-181275" algn="l" defTabSz="914400" rtl="0" eaLnBrk="1" fontAlgn="auto" latinLnBrk="0" hangingPunct="1">
                <a:lnSpc>
                  <a:spcPct val="100000"/>
                </a:lnSpc>
                <a:spcBef>
                  <a:spcPts val="0"/>
                </a:spcBef>
                <a:spcAft>
                  <a:spcPts val="0"/>
                </a:spcAft>
                <a:buClr>
                  <a:srgbClr val="000000"/>
                </a:buClr>
                <a:buSzPts val="3420"/>
                <a:buFontTx/>
                <a:buNone/>
                <a:tabLst/>
                <a:defRPr/>
              </a:pPr>
              <a:endParaRPr kumimoji="0" sz="1842" b="0" i="0" u="none" strike="noStrike" kern="1200" cap="none" spc="0" normalizeH="0" baseline="0" noProof="0" dirty="0">
                <a:ln>
                  <a:noFill/>
                </a:ln>
                <a:solidFill>
                  <a:srgbClr val="000000"/>
                </a:solidFill>
                <a:effectLst/>
                <a:uLnTx/>
                <a:uFillTx/>
                <a:latin typeface="Roboto"/>
                <a:ea typeface="Roboto"/>
                <a:cs typeface="Roboto"/>
                <a:sym typeface="Roboto"/>
              </a:endParaRPr>
            </a:p>
            <a:p>
              <a:pPr marL="308623" marR="0" lvl="0" indent="-292379" algn="l" defTabSz="914400" rtl="0" eaLnBrk="1" fontAlgn="auto" latinLnBrk="0" hangingPunct="1">
                <a:lnSpc>
                  <a:spcPct val="100000"/>
                </a:lnSpc>
                <a:spcBef>
                  <a:spcPts val="0"/>
                </a:spcBef>
                <a:spcAft>
                  <a:spcPts val="0"/>
                </a:spcAft>
                <a:buClr>
                  <a:srgbClr val="000000"/>
                </a:buClr>
                <a:buSzPts val="3420"/>
                <a:buFont typeface="Arial"/>
                <a:buChar char="•"/>
                <a:tabLst/>
                <a:defRPr/>
              </a:pPr>
              <a:r>
                <a:rPr kumimoji="0" lang="en-US" sz="1842" b="0" i="0" u="none" strike="noStrike" kern="1200" cap="none" spc="0" normalizeH="0" baseline="0" noProof="0" dirty="0">
                  <a:ln>
                    <a:noFill/>
                  </a:ln>
                  <a:solidFill>
                    <a:srgbClr val="000000"/>
                  </a:solidFill>
                  <a:effectLst/>
                  <a:uLnTx/>
                  <a:uFillTx/>
                  <a:latin typeface="Roboto"/>
                  <a:ea typeface="Roboto"/>
                  <a:cs typeface="Roboto"/>
                  <a:sym typeface="Roboto"/>
                </a:rPr>
                <a:t>Three intervention groups, one control group</a:t>
              </a:r>
            </a:p>
            <a:p>
              <a:pPr marL="589632" marR="0" lvl="1" indent="-292379" algn="l" defTabSz="914400" rtl="0" eaLnBrk="1" fontAlgn="auto" latinLnBrk="0" hangingPunct="1">
                <a:lnSpc>
                  <a:spcPct val="100000"/>
                </a:lnSpc>
                <a:spcBef>
                  <a:spcPts val="0"/>
                </a:spcBef>
                <a:spcAft>
                  <a:spcPts val="0"/>
                </a:spcAft>
                <a:buClrTx/>
                <a:buSzPts val="1900"/>
                <a:buFont typeface="Courier New"/>
                <a:buChar char="o"/>
                <a:tabLst/>
                <a:defRPr/>
              </a:pPr>
              <a:r>
                <a:rPr kumimoji="0" lang="en-US" sz="1842" b="0" i="0" u="none" strike="noStrike" kern="1200" cap="none" spc="0" normalizeH="0" baseline="0" noProof="0" dirty="0">
                  <a:ln>
                    <a:noFill/>
                  </a:ln>
                  <a:solidFill>
                    <a:srgbClr val="000000"/>
                  </a:solidFill>
                  <a:effectLst/>
                  <a:uLnTx/>
                  <a:uFillTx/>
                  <a:latin typeface="Roboto"/>
                  <a:ea typeface="Roboto"/>
                  <a:cs typeface="+mn-cs"/>
                  <a:sym typeface="Roboto"/>
                </a:rPr>
                <a:t>RCT: participants are randomly assigned to a group, but have access to other groups after participating</a:t>
              </a:r>
              <a:endParaRPr kumimoji="0" sz="614" b="0" i="0" u="none" strike="noStrike" kern="1200" cap="none" spc="0" normalizeH="0" baseline="0" noProof="0" dirty="0">
                <a:ln>
                  <a:noFill/>
                </a:ln>
                <a:solidFill>
                  <a:srgbClr val="000000"/>
                </a:solidFill>
                <a:effectLst/>
                <a:uLnTx/>
                <a:uFillTx/>
                <a:latin typeface="Arial"/>
                <a:ea typeface="Arial"/>
                <a:cs typeface="Arial"/>
                <a:sym typeface="Arial"/>
              </a:endParaRPr>
            </a:p>
            <a:p>
              <a:pPr marL="308623" marR="0" lvl="0" indent="-181275" algn="l" defTabSz="914400" rtl="0" eaLnBrk="1" fontAlgn="auto" latinLnBrk="0" hangingPunct="1">
                <a:lnSpc>
                  <a:spcPct val="100000"/>
                </a:lnSpc>
                <a:spcBef>
                  <a:spcPts val="0"/>
                </a:spcBef>
                <a:spcAft>
                  <a:spcPts val="0"/>
                </a:spcAft>
                <a:buClr>
                  <a:srgbClr val="000000"/>
                </a:buClr>
                <a:buSzPts val="3420"/>
                <a:buFontTx/>
                <a:buNone/>
                <a:tabLst/>
                <a:defRPr/>
              </a:pPr>
              <a:endParaRPr kumimoji="0" sz="1842" b="0" i="0" u="none" strike="noStrike" kern="1200" cap="none" spc="0" normalizeH="0" baseline="0" noProof="0" dirty="0">
                <a:ln>
                  <a:noFill/>
                </a:ln>
                <a:solidFill>
                  <a:srgbClr val="000000"/>
                </a:solidFill>
                <a:effectLst/>
                <a:uLnTx/>
                <a:uFillTx/>
                <a:latin typeface="Roboto"/>
                <a:ea typeface="Roboto"/>
                <a:cs typeface="Roboto"/>
                <a:sym typeface="Roboto"/>
              </a:endParaRPr>
            </a:p>
            <a:p>
              <a:pPr marL="308623" marR="0" lvl="0" indent="-292379" algn="l" defTabSz="914400" rtl="0" eaLnBrk="1" fontAlgn="auto" latinLnBrk="0" hangingPunct="1">
                <a:lnSpc>
                  <a:spcPct val="100000"/>
                </a:lnSpc>
                <a:spcBef>
                  <a:spcPts val="0"/>
                </a:spcBef>
                <a:spcAft>
                  <a:spcPts val="0"/>
                </a:spcAft>
                <a:buClr>
                  <a:srgbClr val="000000"/>
                </a:buClr>
                <a:buSzPts val="3420"/>
                <a:buFont typeface="Arial"/>
                <a:buChar char="•"/>
                <a:tabLst/>
                <a:defRPr/>
              </a:pPr>
              <a:r>
                <a:rPr kumimoji="0" lang="en-US" sz="1842" b="0" i="0" u="none" strike="noStrike" kern="1200" cap="none" spc="0" normalizeH="0" baseline="0" noProof="0" dirty="0">
                  <a:ln>
                    <a:noFill/>
                  </a:ln>
                  <a:solidFill>
                    <a:srgbClr val="000000"/>
                  </a:solidFill>
                  <a:effectLst/>
                  <a:uLnTx/>
                  <a:uFillTx/>
                  <a:latin typeface="Roboto"/>
                  <a:ea typeface="Roboto"/>
                  <a:cs typeface="Roboto"/>
                  <a:sym typeface="Roboto"/>
                </a:rPr>
                <a:t>Six intervention sessions per participant</a:t>
              </a:r>
              <a:endParaRPr kumimoji="0" sz="614" b="0" i="0" u="none" strike="noStrike" kern="1200" cap="none" spc="0" normalizeH="0" baseline="0" noProof="0" dirty="0">
                <a:ln>
                  <a:noFill/>
                </a:ln>
                <a:solidFill>
                  <a:srgbClr val="000000"/>
                </a:solidFill>
                <a:effectLst/>
                <a:uLnTx/>
                <a:uFillTx/>
                <a:latin typeface="Arial"/>
                <a:ea typeface="Arial"/>
                <a:cs typeface="Arial"/>
                <a:sym typeface="Arial"/>
              </a:endParaRPr>
            </a:p>
            <a:p>
              <a:pPr marL="589632" marR="0" lvl="0" indent="-292379" algn="l" defTabSz="914400" rtl="0" eaLnBrk="1" fontAlgn="auto" latinLnBrk="0" hangingPunct="1">
                <a:lnSpc>
                  <a:spcPct val="100000"/>
                </a:lnSpc>
                <a:spcBef>
                  <a:spcPts val="0"/>
                </a:spcBef>
                <a:spcAft>
                  <a:spcPts val="0"/>
                </a:spcAft>
                <a:buClr>
                  <a:srgbClr val="000000"/>
                </a:buClr>
                <a:buSzPts val="1900"/>
                <a:buFont typeface="Courier New"/>
                <a:buChar char="o"/>
                <a:tabLst/>
                <a:defRPr/>
              </a:pPr>
              <a:r>
                <a:rPr kumimoji="0" lang="en-US" sz="1842" b="0" i="0" u="none" strike="noStrike" kern="1200" cap="none" spc="0" normalizeH="0" baseline="0" noProof="0" dirty="0">
                  <a:ln>
                    <a:noFill/>
                  </a:ln>
                  <a:solidFill>
                    <a:srgbClr val="000000"/>
                  </a:solidFill>
                  <a:effectLst/>
                  <a:uLnTx/>
                  <a:uFillTx/>
                  <a:latin typeface="Roboto"/>
                  <a:ea typeface="Roboto"/>
                  <a:cs typeface="Roboto"/>
                  <a:sym typeface="Roboto"/>
                </a:rPr>
                <a:t>Delivered over a 12-week period</a:t>
              </a:r>
              <a:endParaRPr kumimoji="0" sz="614" b="0" i="0" u="none" strike="noStrike" kern="1200" cap="none" spc="0" normalizeH="0" baseline="0" noProof="0" dirty="0">
                <a:ln>
                  <a:noFill/>
                </a:ln>
                <a:solidFill>
                  <a:srgbClr val="000000"/>
                </a:solidFill>
                <a:effectLst/>
                <a:uLnTx/>
                <a:uFillTx/>
                <a:latin typeface="Arial"/>
                <a:ea typeface="Arial"/>
                <a:cs typeface="Arial"/>
                <a:sym typeface="Arial"/>
              </a:endParaRPr>
            </a:p>
            <a:p>
              <a:pPr marL="16243" marR="0" lvl="0" indent="0" algn="l" defTabSz="914400" rtl="0" eaLnBrk="1" fontAlgn="auto" latinLnBrk="0" hangingPunct="1">
                <a:lnSpc>
                  <a:spcPct val="100000"/>
                </a:lnSpc>
                <a:spcBef>
                  <a:spcPts val="0"/>
                </a:spcBef>
                <a:spcAft>
                  <a:spcPts val="0"/>
                </a:spcAft>
                <a:buClr>
                  <a:srgbClr val="000000"/>
                </a:buClr>
                <a:buSzPts val="3800"/>
                <a:buFontTx/>
                <a:buNone/>
                <a:tabLst/>
                <a:defRPr/>
              </a:pPr>
              <a:endParaRPr kumimoji="0" sz="1842" b="0" i="0" u="none" strike="noStrike" kern="1200" cap="none" spc="0" normalizeH="0" baseline="0" noProof="0" dirty="0">
                <a:ln>
                  <a:noFill/>
                </a:ln>
                <a:solidFill>
                  <a:srgbClr val="000000"/>
                </a:solidFill>
                <a:effectLst/>
                <a:uLnTx/>
                <a:uFillTx/>
                <a:latin typeface="Roboto"/>
                <a:ea typeface="Roboto"/>
                <a:cs typeface="Roboto"/>
                <a:sym typeface="Roboto"/>
              </a:endParaRPr>
            </a:p>
            <a:p>
              <a:pPr marL="308623" marR="0" lvl="0" indent="-292379" algn="l" defTabSz="914400" rtl="0" eaLnBrk="1" fontAlgn="auto" latinLnBrk="0" hangingPunct="1">
                <a:lnSpc>
                  <a:spcPct val="100000"/>
                </a:lnSpc>
                <a:spcBef>
                  <a:spcPts val="0"/>
                </a:spcBef>
                <a:spcAft>
                  <a:spcPts val="0"/>
                </a:spcAft>
                <a:buClr>
                  <a:srgbClr val="000000"/>
                </a:buClr>
                <a:buSzPts val="3420"/>
                <a:buFont typeface="Arial"/>
                <a:buChar char="•"/>
                <a:tabLst/>
                <a:defRPr/>
              </a:pPr>
              <a:r>
                <a:rPr kumimoji="0" lang="en-US" sz="1842" b="0" i="0" u="none" strike="noStrike" kern="1200" cap="none" spc="0" normalizeH="0" baseline="0" noProof="0" dirty="0">
                  <a:ln>
                    <a:noFill/>
                  </a:ln>
                  <a:solidFill>
                    <a:srgbClr val="000000"/>
                  </a:solidFill>
                  <a:effectLst/>
                  <a:uLnTx/>
                  <a:uFillTx/>
                  <a:latin typeface="Roboto"/>
                  <a:ea typeface="Roboto"/>
                  <a:cs typeface="Roboto"/>
                  <a:sym typeface="Roboto"/>
                </a:rPr>
                <a:t>Three assessments per participant</a:t>
              </a:r>
              <a:endParaRPr kumimoji="0" sz="614" b="0" i="0" u="none" strike="noStrike" kern="1200" cap="none" spc="0" normalizeH="0" baseline="0" noProof="0" dirty="0">
                <a:ln>
                  <a:noFill/>
                </a:ln>
                <a:solidFill>
                  <a:srgbClr val="000000"/>
                </a:solidFill>
                <a:effectLst/>
                <a:uLnTx/>
                <a:uFillTx/>
                <a:latin typeface="Arial"/>
                <a:ea typeface="Arial"/>
                <a:cs typeface="Arial"/>
                <a:sym typeface="Arial"/>
              </a:endParaRPr>
            </a:p>
            <a:p>
              <a:pPr marL="589632" marR="0" lvl="1" indent="-292379" algn="l" defTabSz="914400" rtl="0" eaLnBrk="1" fontAlgn="auto" latinLnBrk="0" hangingPunct="1">
                <a:lnSpc>
                  <a:spcPct val="100000"/>
                </a:lnSpc>
                <a:spcBef>
                  <a:spcPts val="0"/>
                </a:spcBef>
                <a:spcAft>
                  <a:spcPts val="0"/>
                </a:spcAft>
                <a:buClr>
                  <a:srgbClr val="000000"/>
                </a:buClr>
                <a:buSzPts val="1900"/>
                <a:buFont typeface="Courier New"/>
                <a:buChar char="o"/>
                <a:tabLst/>
                <a:defRPr/>
              </a:pPr>
              <a:r>
                <a:rPr kumimoji="0" lang="en-US" sz="1842" b="0" i="0" u="none" strike="noStrike" kern="1200" cap="none" spc="0" normalizeH="0" baseline="0" noProof="0" dirty="0">
                  <a:ln>
                    <a:noFill/>
                  </a:ln>
                  <a:solidFill>
                    <a:srgbClr val="000000"/>
                  </a:solidFill>
                  <a:effectLst/>
                  <a:uLnTx/>
                  <a:uFillTx/>
                  <a:latin typeface="Roboto"/>
                  <a:ea typeface="Roboto"/>
                  <a:cs typeface="Roboto"/>
                  <a:sym typeface="Roboto"/>
                </a:rPr>
                <a:t>Completed before, immediately after, and six months after the intervention sessions</a:t>
              </a:r>
              <a:endParaRPr kumimoji="0" sz="614" b="0" i="0" u="none" strike="noStrike" kern="1200" cap="none" spc="0" normalizeH="0" baseline="0" noProof="0" dirty="0">
                <a:ln>
                  <a:noFill/>
                </a:ln>
                <a:solidFill>
                  <a:srgbClr val="000000"/>
                </a:solidFill>
                <a:effectLst/>
                <a:uLnTx/>
                <a:uFillTx/>
                <a:latin typeface="Arial"/>
                <a:ea typeface="Arial"/>
                <a:cs typeface="Arial"/>
                <a:sym typeface="Arial"/>
              </a:endParaRPr>
            </a:p>
            <a:p>
              <a:pPr marL="308623" marR="0" lvl="0" indent="-191671" algn="l" defTabSz="914400" rtl="0" eaLnBrk="1" fontAlgn="auto" latinLnBrk="0" hangingPunct="1">
                <a:lnSpc>
                  <a:spcPct val="100000"/>
                </a:lnSpc>
                <a:spcBef>
                  <a:spcPts val="0"/>
                </a:spcBef>
                <a:spcAft>
                  <a:spcPts val="0"/>
                </a:spcAft>
                <a:buClr>
                  <a:srgbClr val="000000"/>
                </a:buClr>
                <a:buSzPts val="3100"/>
                <a:buFontTx/>
                <a:buNone/>
                <a:tabLst/>
                <a:defRPr/>
              </a:pPr>
              <a:endParaRPr kumimoji="0" sz="1944" b="0" i="0" u="none" strike="noStrike" kern="1200" cap="none" spc="0" normalizeH="0" baseline="0" noProof="0" dirty="0">
                <a:ln>
                  <a:noFill/>
                </a:ln>
                <a:solidFill>
                  <a:srgbClr val="000000"/>
                </a:solidFill>
                <a:effectLst/>
                <a:uLnTx/>
                <a:uFillTx/>
                <a:latin typeface="Roboto"/>
                <a:ea typeface="Roboto"/>
                <a:cs typeface="Roboto"/>
                <a:sym typeface="Roboto"/>
              </a:endParaRPr>
            </a:p>
            <a:p>
              <a:pPr marL="308623" marR="0" lvl="0" indent="-191671" algn="l" defTabSz="914400" rtl="0" eaLnBrk="1" fontAlgn="auto" latinLnBrk="0" hangingPunct="1">
                <a:lnSpc>
                  <a:spcPct val="100000"/>
                </a:lnSpc>
                <a:spcBef>
                  <a:spcPts val="0"/>
                </a:spcBef>
                <a:spcAft>
                  <a:spcPts val="0"/>
                </a:spcAft>
                <a:buClr>
                  <a:srgbClr val="000000"/>
                </a:buClr>
                <a:buSzPts val="3100"/>
                <a:buFontTx/>
                <a:buNone/>
                <a:tabLst/>
                <a:defRPr/>
              </a:pPr>
              <a:endParaRPr kumimoji="0" sz="1944" b="0" i="0" u="none" strike="noStrike" kern="1200" cap="none" spc="0" normalizeH="0" baseline="0" noProof="0" dirty="0">
                <a:ln>
                  <a:noFill/>
                </a:ln>
                <a:solidFill>
                  <a:srgbClr val="000000"/>
                </a:solidFill>
                <a:effectLst/>
                <a:uLnTx/>
                <a:uFillTx/>
                <a:latin typeface="Roboto"/>
                <a:ea typeface="Roboto"/>
                <a:cs typeface="Roboto"/>
                <a:sym typeface="Roboto"/>
              </a:endParaRPr>
            </a:p>
          </p:txBody>
        </p:sp>
      </p:grpSp>
    </p:spTree>
    <p:extLst>
      <p:ext uri="{BB962C8B-B14F-4D97-AF65-F5344CB8AC3E}">
        <p14:creationId xmlns:p14="http://schemas.microsoft.com/office/powerpoint/2010/main" val="9007352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g18ee4f9d572_0_196"/>
          <p:cNvPicPr preferRelativeResize="0"/>
          <p:nvPr/>
        </p:nvPicPr>
        <p:blipFill rotWithShape="1">
          <a:blip r:embed="rId3">
            <a:alphaModFix/>
          </a:blip>
          <a:srcRect/>
          <a:stretch/>
        </p:blipFill>
        <p:spPr>
          <a:xfrm>
            <a:off x="1371457" y="2237532"/>
            <a:ext cx="3040691" cy="3040691"/>
          </a:xfrm>
          <a:prstGeom prst="rect">
            <a:avLst/>
          </a:prstGeom>
          <a:noFill/>
          <a:ln>
            <a:noFill/>
          </a:ln>
        </p:spPr>
      </p:pic>
      <p:grpSp>
        <p:nvGrpSpPr>
          <p:cNvPr id="318" name="Google Shape;318;g18ee4f9d572_0_196"/>
          <p:cNvGrpSpPr/>
          <p:nvPr/>
        </p:nvGrpSpPr>
        <p:grpSpPr>
          <a:xfrm>
            <a:off x="4412148" y="314926"/>
            <a:ext cx="7585012" cy="5332377"/>
            <a:chOff x="9012337" y="481580"/>
            <a:chExt cx="14826327" cy="10423130"/>
          </a:xfrm>
        </p:grpSpPr>
        <p:sp>
          <p:nvSpPr>
            <p:cNvPr id="319" name="Google Shape;319;g18ee4f9d572_0_196"/>
            <p:cNvSpPr txBox="1"/>
            <p:nvPr/>
          </p:nvSpPr>
          <p:spPr>
            <a:xfrm>
              <a:off x="10628848" y="2532706"/>
              <a:ext cx="10909898" cy="8372004"/>
            </a:xfrm>
            <a:prstGeom prst="rect">
              <a:avLst/>
            </a:prstGeom>
            <a:noFill/>
            <a:ln>
              <a:noFill/>
            </a:ln>
          </p:spPr>
          <p:txBody>
            <a:bodyPr spcFirstLastPara="1" wrap="square" lIns="46772" tIns="46772" rIns="46772" bIns="46772" anchor="t" anchorCtr="0">
              <a:spAutoFit/>
            </a:bodyPr>
            <a:lstStyle/>
            <a:p>
              <a:pPr marL="308623" marR="0" lvl="0" indent="-292379" algn="l" defTabSz="914400" rtl="0" eaLnBrk="1" fontAlgn="auto" latinLnBrk="0" hangingPunct="1">
                <a:lnSpc>
                  <a:spcPct val="100000"/>
                </a:lnSpc>
                <a:spcBef>
                  <a:spcPts val="0"/>
                </a:spcBef>
                <a:spcAft>
                  <a:spcPts val="0"/>
                </a:spcAft>
                <a:buClr>
                  <a:srgbClr val="000000"/>
                </a:buClr>
                <a:buSzPts val="3420"/>
                <a:buFont typeface="Arial"/>
                <a:buChar char="•"/>
                <a:tabLst/>
                <a:defRPr/>
              </a:pPr>
              <a:r>
                <a:rPr kumimoji="0" lang="en-US" sz="1944" b="1" i="0" u="none" strike="noStrike" kern="1200" cap="none" spc="0" normalizeH="0" baseline="0" noProof="0" dirty="0">
                  <a:ln>
                    <a:noFill/>
                  </a:ln>
                  <a:solidFill>
                    <a:srgbClr val="990000"/>
                  </a:solidFill>
                  <a:effectLst/>
                  <a:uLnTx/>
                  <a:uFillTx/>
                  <a:latin typeface="Roboto"/>
                  <a:ea typeface="Roboto"/>
                  <a:cs typeface="Roboto"/>
                  <a:sym typeface="Roboto"/>
                </a:rPr>
                <a:t>GOAL:</a:t>
              </a:r>
              <a:r>
                <a:rPr kumimoji="0" lang="en-US" sz="1944" b="0" i="0" u="none" strike="noStrike" kern="1200" cap="none" spc="0" normalizeH="0" baseline="0" noProof="0" dirty="0">
                  <a:ln>
                    <a:noFill/>
                  </a:ln>
                  <a:solidFill>
                    <a:srgbClr val="000000"/>
                  </a:solidFill>
                  <a:effectLst/>
                  <a:uLnTx/>
                  <a:uFillTx/>
                  <a:latin typeface="Roboto"/>
                  <a:ea typeface="Roboto"/>
                  <a:cs typeface="Roboto"/>
                  <a:sym typeface="Roboto"/>
                </a:rPr>
                <a:t> reduce unwanted and unhelpful thoughts, increase resilience</a:t>
              </a:r>
              <a:endParaRPr kumimoji="0" sz="716" b="0" i="0" u="none" strike="noStrike" kern="1200" cap="none" spc="0" normalizeH="0" baseline="0" noProof="0" dirty="0">
                <a:ln>
                  <a:noFill/>
                </a:ln>
                <a:solidFill>
                  <a:srgbClr val="000000"/>
                </a:solidFill>
                <a:effectLst/>
                <a:uLnTx/>
                <a:uFillTx/>
                <a:latin typeface="Arial"/>
                <a:ea typeface="Arial"/>
                <a:cs typeface="Arial"/>
                <a:sym typeface="Arial"/>
              </a:endParaRPr>
            </a:p>
            <a:p>
              <a:pPr marL="308623" marR="0" lvl="0" indent="-181275" algn="l" defTabSz="914400" rtl="0" eaLnBrk="1" fontAlgn="auto" latinLnBrk="0" hangingPunct="1">
                <a:lnSpc>
                  <a:spcPct val="100000"/>
                </a:lnSpc>
                <a:spcBef>
                  <a:spcPts val="0"/>
                </a:spcBef>
                <a:spcAft>
                  <a:spcPts val="0"/>
                </a:spcAft>
                <a:buClr>
                  <a:srgbClr val="000000"/>
                </a:buClr>
                <a:buSzPts val="3420"/>
                <a:buFontTx/>
                <a:buNone/>
                <a:tabLst/>
                <a:defRPr/>
              </a:pPr>
              <a:endParaRPr kumimoji="0" sz="1944" b="0" i="0" u="none" strike="noStrike" kern="1200" cap="none" spc="0" normalizeH="0" baseline="0" noProof="0" dirty="0">
                <a:ln>
                  <a:noFill/>
                </a:ln>
                <a:solidFill>
                  <a:srgbClr val="000000"/>
                </a:solidFill>
                <a:effectLst/>
                <a:uLnTx/>
                <a:uFillTx/>
                <a:latin typeface="Roboto"/>
                <a:ea typeface="Roboto"/>
                <a:cs typeface="Roboto"/>
                <a:sym typeface="Roboto"/>
              </a:endParaRPr>
            </a:p>
            <a:p>
              <a:pPr marL="308623" marR="0" lvl="0" indent="-292379" algn="l" defTabSz="914400" rtl="0" eaLnBrk="1" fontAlgn="auto" latinLnBrk="0" hangingPunct="1">
                <a:lnSpc>
                  <a:spcPct val="100000"/>
                </a:lnSpc>
                <a:spcBef>
                  <a:spcPts val="0"/>
                </a:spcBef>
                <a:spcAft>
                  <a:spcPts val="0"/>
                </a:spcAft>
                <a:buClr>
                  <a:srgbClr val="000000"/>
                </a:buClr>
                <a:buSzPts val="3420"/>
                <a:buFont typeface="Arial"/>
                <a:buChar char="•"/>
                <a:tabLst/>
                <a:defRPr/>
              </a:pPr>
              <a:r>
                <a:rPr kumimoji="0" lang="en-US" sz="1944" b="0" i="0" u="none" strike="noStrike" kern="1200" cap="none" spc="0" normalizeH="0" baseline="0" noProof="0" dirty="0">
                  <a:ln>
                    <a:noFill/>
                  </a:ln>
                  <a:solidFill>
                    <a:srgbClr val="000000"/>
                  </a:solidFill>
                  <a:effectLst/>
                  <a:uLnTx/>
                  <a:uFillTx/>
                  <a:latin typeface="Roboto"/>
                  <a:ea typeface="Roboto"/>
                  <a:cs typeface="Roboto"/>
                  <a:sym typeface="Roboto"/>
                </a:rPr>
                <a:t>Facilitated by the Care for the Caregiver team</a:t>
              </a:r>
              <a:endParaRPr kumimoji="0" sz="716" b="0" i="0" u="none" strike="noStrike" kern="1200" cap="none" spc="0" normalizeH="0" baseline="0" noProof="0" dirty="0">
                <a:ln>
                  <a:noFill/>
                </a:ln>
                <a:solidFill>
                  <a:srgbClr val="000000"/>
                </a:solidFill>
                <a:effectLst/>
                <a:uLnTx/>
                <a:uFillTx/>
                <a:latin typeface="Arial"/>
                <a:ea typeface="Arial"/>
                <a:cs typeface="Arial"/>
                <a:sym typeface="Arial"/>
              </a:endParaRPr>
            </a:p>
            <a:p>
              <a:pPr marL="16243" marR="0" lvl="0" indent="0" algn="l" defTabSz="914400" rtl="0" eaLnBrk="1" fontAlgn="auto" latinLnBrk="0" hangingPunct="1">
                <a:lnSpc>
                  <a:spcPct val="100000"/>
                </a:lnSpc>
                <a:spcBef>
                  <a:spcPts val="0"/>
                </a:spcBef>
                <a:spcAft>
                  <a:spcPts val="0"/>
                </a:spcAft>
                <a:buClr>
                  <a:srgbClr val="000000"/>
                </a:buClr>
                <a:buSzPts val="3800"/>
                <a:buFontTx/>
                <a:buNone/>
                <a:tabLst/>
                <a:defRPr/>
              </a:pPr>
              <a:endParaRPr kumimoji="0" sz="1944" b="0" i="0" u="none" strike="noStrike" kern="1200" cap="none" spc="0" normalizeH="0" baseline="0" noProof="0" dirty="0">
                <a:ln>
                  <a:noFill/>
                </a:ln>
                <a:solidFill>
                  <a:srgbClr val="000000"/>
                </a:solidFill>
                <a:effectLst/>
                <a:uLnTx/>
                <a:uFillTx/>
                <a:latin typeface="Roboto"/>
                <a:ea typeface="Roboto"/>
                <a:cs typeface="Roboto"/>
                <a:sym typeface="Roboto"/>
              </a:endParaRPr>
            </a:p>
            <a:p>
              <a:pPr marL="308623" marR="0" lvl="0" indent="-292379" algn="l" defTabSz="914400" rtl="0" eaLnBrk="1" fontAlgn="auto" latinLnBrk="0" hangingPunct="1">
                <a:lnSpc>
                  <a:spcPct val="100000"/>
                </a:lnSpc>
                <a:spcBef>
                  <a:spcPts val="0"/>
                </a:spcBef>
                <a:spcAft>
                  <a:spcPts val="0"/>
                </a:spcAft>
                <a:buClr>
                  <a:srgbClr val="000000"/>
                </a:buClr>
                <a:buSzPts val="3420"/>
                <a:buFont typeface="Arial"/>
                <a:buChar char="•"/>
                <a:tabLst/>
                <a:defRPr/>
              </a:pPr>
              <a:r>
                <a:rPr kumimoji="0" lang="en-US" sz="1944" b="0" i="0" u="none" strike="noStrike" kern="1200" cap="none" spc="0" normalizeH="0" baseline="0" noProof="0" dirty="0">
                  <a:ln>
                    <a:noFill/>
                  </a:ln>
                  <a:solidFill>
                    <a:srgbClr val="000000"/>
                  </a:solidFill>
                  <a:effectLst/>
                  <a:uLnTx/>
                  <a:uFillTx/>
                  <a:latin typeface="Roboto"/>
                  <a:ea typeface="Roboto"/>
                  <a:cs typeface="Roboto"/>
                  <a:sym typeface="Roboto"/>
                </a:rPr>
                <a:t>Sessions to frame and teach emotional health and resilience</a:t>
              </a:r>
              <a:endParaRPr kumimoji="0" sz="716" b="0" i="0" u="none" strike="noStrike" kern="1200" cap="none" spc="0" normalizeH="0" baseline="0" noProof="0" dirty="0">
                <a:ln>
                  <a:noFill/>
                </a:ln>
                <a:solidFill>
                  <a:srgbClr val="000000"/>
                </a:solidFill>
                <a:effectLst/>
                <a:uLnTx/>
                <a:uFillTx/>
                <a:latin typeface="Arial"/>
                <a:ea typeface="Arial"/>
                <a:cs typeface="Arial"/>
                <a:sym typeface="Arial"/>
              </a:endParaRPr>
            </a:p>
            <a:p>
              <a:pPr marL="308623" marR="0" lvl="0" indent="-181275" algn="l" defTabSz="914400" rtl="0" eaLnBrk="1" fontAlgn="auto" latinLnBrk="0" hangingPunct="1">
                <a:lnSpc>
                  <a:spcPct val="100000"/>
                </a:lnSpc>
                <a:spcBef>
                  <a:spcPts val="0"/>
                </a:spcBef>
                <a:spcAft>
                  <a:spcPts val="0"/>
                </a:spcAft>
                <a:buClr>
                  <a:srgbClr val="000000"/>
                </a:buClr>
                <a:buSzPts val="3420"/>
                <a:buFontTx/>
                <a:buNone/>
                <a:tabLst/>
                <a:defRPr/>
              </a:pPr>
              <a:endParaRPr kumimoji="0" sz="1944" b="0" i="0" u="none" strike="noStrike" kern="1200" cap="none" spc="0" normalizeH="0" baseline="0" noProof="0" dirty="0">
                <a:ln>
                  <a:noFill/>
                </a:ln>
                <a:solidFill>
                  <a:srgbClr val="000000"/>
                </a:solidFill>
                <a:effectLst/>
                <a:uLnTx/>
                <a:uFillTx/>
                <a:latin typeface="Roboto"/>
                <a:ea typeface="Roboto"/>
                <a:cs typeface="Roboto"/>
                <a:sym typeface="Roboto"/>
              </a:endParaRPr>
            </a:p>
            <a:p>
              <a:pPr marL="308623" marR="0" lvl="0" indent="-292379" algn="l" defTabSz="914400" rtl="0" eaLnBrk="1" fontAlgn="auto" latinLnBrk="0" hangingPunct="1">
                <a:lnSpc>
                  <a:spcPct val="100000"/>
                </a:lnSpc>
                <a:spcBef>
                  <a:spcPts val="0"/>
                </a:spcBef>
                <a:spcAft>
                  <a:spcPts val="0"/>
                </a:spcAft>
                <a:buClr>
                  <a:srgbClr val="000000"/>
                </a:buClr>
                <a:buSzPts val="3420"/>
                <a:buFont typeface="Arial"/>
                <a:buChar char="•"/>
                <a:tabLst/>
                <a:defRPr/>
              </a:pPr>
              <a:r>
                <a:rPr kumimoji="0" lang="en-US" sz="1944" b="0" i="0" u="none" strike="noStrike" kern="1200" cap="none" spc="0" normalizeH="0" baseline="0" noProof="0" dirty="0">
                  <a:ln>
                    <a:noFill/>
                  </a:ln>
                  <a:solidFill>
                    <a:srgbClr val="000000"/>
                  </a:solidFill>
                  <a:effectLst/>
                  <a:uLnTx/>
                  <a:uFillTx/>
                  <a:latin typeface="Roboto"/>
                  <a:ea typeface="Roboto"/>
                  <a:cs typeface="Roboto"/>
                  <a:sym typeface="Roboto"/>
                </a:rPr>
                <a:t>Participants will learn to regulate emotions through Cognitive Behavioral Therapy &amp; Acceptance Commitment Therapy</a:t>
              </a:r>
              <a:endParaRPr kumimoji="0" sz="716" b="0" i="0" u="none" strike="noStrike" kern="1200" cap="none" spc="0" normalizeH="0" baseline="0" noProof="0" dirty="0">
                <a:ln>
                  <a:noFill/>
                </a:ln>
                <a:solidFill>
                  <a:srgbClr val="000000"/>
                </a:solidFill>
                <a:effectLst/>
                <a:uLnTx/>
                <a:uFillTx/>
                <a:latin typeface="Arial"/>
                <a:ea typeface="Arial"/>
                <a:cs typeface="Arial"/>
                <a:sym typeface="Arial"/>
              </a:endParaRPr>
            </a:p>
            <a:p>
              <a:pPr marL="16243" marR="0" lvl="0" indent="0" algn="l" defTabSz="914400" rtl="0" eaLnBrk="1" fontAlgn="auto" latinLnBrk="0" hangingPunct="1">
                <a:lnSpc>
                  <a:spcPct val="100000"/>
                </a:lnSpc>
                <a:spcBef>
                  <a:spcPts val="0"/>
                </a:spcBef>
                <a:spcAft>
                  <a:spcPts val="0"/>
                </a:spcAft>
                <a:buClr>
                  <a:srgbClr val="000000"/>
                </a:buClr>
                <a:buSzPts val="3800"/>
                <a:buFontTx/>
                <a:buNone/>
                <a:tabLst/>
                <a:defRPr/>
              </a:pPr>
              <a:endParaRPr kumimoji="0" sz="1944" b="0" i="0" u="none" strike="noStrike" kern="1200" cap="none" spc="0" normalizeH="0" baseline="0" noProof="0" dirty="0">
                <a:ln>
                  <a:noFill/>
                </a:ln>
                <a:solidFill>
                  <a:srgbClr val="000000"/>
                </a:solidFill>
                <a:effectLst/>
                <a:uLnTx/>
                <a:uFillTx/>
                <a:latin typeface="Roboto"/>
                <a:ea typeface="Roboto"/>
                <a:cs typeface="Roboto"/>
                <a:sym typeface="Roboto"/>
              </a:endParaRPr>
            </a:p>
            <a:p>
              <a:pPr marL="308623" marR="0" lvl="0" indent="-292379" algn="l" defTabSz="914400" rtl="0" eaLnBrk="1" fontAlgn="auto" latinLnBrk="0" hangingPunct="1">
                <a:lnSpc>
                  <a:spcPct val="100000"/>
                </a:lnSpc>
                <a:spcBef>
                  <a:spcPts val="0"/>
                </a:spcBef>
                <a:spcAft>
                  <a:spcPts val="0"/>
                </a:spcAft>
                <a:buClr>
                  <a:srgbClr val="000000"/>
                </a:buClr>
                <a:buSzPts val="3420"/>
                <a:buFont typeface="Arial"/>
                <a:buChar char="•"/>
                <a:tabLst/>
                <a:defRPr/>
              </a:pPr>
              <a:r>
                <a:rPr kumimoji="0" lang="en-US" sz="1944" b="0" i="0" u="none" strike="noStrike" kern="1200" cap="none" spc="0" normalizeH="0" baseline="0" noProof="0" dirty="0">
                  <a:ln>
                    <a:noFill/>
                  </a:ln>
                  <a:solidFill>
                    <a:srgbClr val="000000"/>
                  </a:solidFill>
                  <a:effectLst/>
                  <a:uLnTx/>
                  <a:uFillTx/>
                  <a:latin typeface="Roboto"/>
                  <a:ea typeface="Roboto"/>
                  <a:cs typeface="Roboto"/>
                  <a:sym typeface="Roboto"/>
                </a:rPr>
                <a:t>Participants will be able to disseminate the approach to their colleagues </a:t>
              </a:r>
              <a:endParaRPr kumimoji="0" sz="716"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20" name="Google Shape;320;g18ee4f9d572_0_196"/>
            <p:cNvSpPr txBox="1"/>
            <p:nvPr/>
          </p:nvSpPr>
          <p:spPr>
            <a:xfrm>
              <a:off x="9012337" y="481580"/>
              <a:ext cx="14826327" cy="1231164"/>
            </a:xfrm>
            <a:prstGeom prst="rect">
              <a:avLst/>
            </a:prstGeom>
            <a:noFill/>
            <a:ln>
              <a:noFill/>
            </a:ln>
          </p:spPr>
          <p:txBody>
            <a:bodyPr spcFirstLastPara="1" wrap="square" lIns="0" tIns="0" rIns="0" bIns="0" anchor="ctr" anchorCtr="0">
              <a:spAutoFit/>
            </a:bodyPr>
            <a:lstStyle/>
            <a:p>
              <a:pPr marL="16366" marR="0" lvl="0" indent="0" algn="l" defTabSz="914400" rtl="0" eaLnBrk="1" fontAlgn="auto" latinLnBrk="0" hangingPunct="1">
                <a:lnSpc>
                  <a:spcPct val="100000"/>
                </a:lnSpc>
                <a:spcBef>
                  <a:spcPts val="0"/>
                </a:spcBef>
                <a:spcAft>
                  <a:spcPts val="0"/>
                </a:spcAft>
                <a:buClr>
                  <a:srgbClr val="FFCC00"/>
                </a:buClr>
                <a:buSzPts val="8800"/>
                <a:buFontTx/>
                <a:buNone/>
                <a:tabLst/>
                <a:defRPr/>
              </a:pPr>
              <a:r>
                <a:rPr kumimoji="0" lang="en-US" sz="4093" b="1" i="0" u="none" strike="noStrike" kern="1200" cap="none" spc="0" normalizeH="0" baseline="0" noProof="0" dirty="0">
                  <a:ln>
                    <a:noFill/>
                  </a:ln>
                  <a:solidFill>
                    <a:srgbClr val="990000"/>
                  </a:solidFill>
                  <a:effectLst/>
                  <a:uLnTx/>
                  <a:uFillTx/>
                  <a:latin typeface="Playfair Display"/>
                  <a:ea typeface="Playfair Display"/>
                  <a:cs typeface="Playfair Display"/>
                  <a:sym typeface="Playfair Display"/>
                </a:rPr>
                <a:t>Intervention: Emotional Wellbeing</a:t>
              </a:r>
              <a:endParaRPr kumimoji="0" sz="4093" b="1" i="0" u="none" strike="noStrike" kern="1200" cap="none" spc="0" normalizeH="0" baseline="0" noProof="0" dirty="0">
                <a:ln>
                  <a:noFill/>
                </a:ln>
                <a:solidFill>
                  <a:srgbClr val="990000"/>
                </a:solidFill>
                <a:effectLst/>
                <a:uLnTx/>
                <a:uFillTx/>
                <a:latin typeface="Playfair Display"/>
                <a:ea typeface="Playfair Display"/>
                <a:cs typeface="Playfair Display"/>
                <a:sym typeface="Playfair Display"/>
              </a:endParaRPr>
            </a:p>
          </p:txBody>
        </p:sp>
      </p:grpSp>
      <p:pic>
        <p:nvPicPr>
          <p:cNvPr id="321" name="Google Shape;321;g18ee4f9d572_0_196"/>
          <p:cNvPicPr preferRelativeResize="0"/>
          <p:nvPr/>
        </p:nvPicPr>
        <p:blipFill rotWithShape="1">
          <a:blip r:embed="rId4">
            <a:alphaModFix/>
          </a:blip>
          <a:srcRect/>
          <a:stretch/>
        </p:blipFill>
        <p:spPr>
          <a:xfrm>
            <a:off x="274975" y="6345880"/>
            <a:ext cx="935597" cy="291707"/>
          </a:xfrm>
          <a:prstGeom prst="rect">
            <a:avLst/>
          </a:prstGeom>
          <a:noFill/>
          <a:ln>
            <a:noFill/>
          </a:ln>
        </p:spPr>
      </p:pic>
      <p:pic>
        <p:nvPicPr>
          <p:cNvPr id="322" name="Google Shape;322;g18ee4f9d572_0_196"/>
          <p:cNvPicPr preferRelativeResize="0"/>
          <p:nvPr/>
        </p:nvPicPr>
        <p:blipFill rotWithShape="1">
          <a:blip r:embed="rId5">
            <a:alphaModFix/>
          </a:blip>
          <a:srcRect/>
          <a:stretch/>
        </p:blipFill>
        <p:spPr>
          <a:xfrm>
            <a:off x="11458448" y="6156422"/>
            <a:ext cx="538712" cy="514578"/>
          </a:xfrm>
          <a:prstGeom prst="rect">
            <a:avLst/>
          </a:prstGeom>
          <a:noFill/>
          <a:ln>
            <a:noFill/>
          </a:ln>
        </p:spPr>
      </p:pic>
      <p:pic>
        <p:nvPicPr>
          <p:cNvPr id="323" name="Google Shape;323;g18ee4f9d572_0_196"/>
          <p:cNvPicPr preferRelativeResize="0"/>
          <p:nvPr/>
        </p:nvPicPr>
        <p:blipFill rotWithShape="1">
          <a:blip r:embed="rId6">
            <a:alphaModFix/>
          </a:blip>
          <a:srcRect/>
          <a:stretch/>
        </p:blipFill>
        <p:spPr>
          <a:xfrm>
            <a:off x="-3416872" y="2370855"/>
            <a:ext cx="2774045" cy="277404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g18ee4f9d572_0_203"/>
          <p:cNvPicPr preferRelativeResize="0"/>
          <p:nvPr/>
        </p:nvPicPr>
        <p:blipFill rotWithShape="1">
          <a:blip r:embed="rId3">
            <a:alphaModFix/>
          </a:blip>
          <a:srcRect/>
          <a:stretch/>
        </p:blipFill>
        <p:spPr>
          <a:xfrm>
            <a:off x="7698560" y="1994119"/>
            <a:ext cx="3040691" cy="3040691"/>
          </a:xfrm>
          <a:prstGeom prst="rect">
            <a:avLst/>
          </a:prstGeom>
          <a:noFill/>
          <a:ln>
            <a:noFill/>
          </a:ln>
        </p:spPr>
      </p:pic>
      <p:pic>
        <p:nvPicPr>
          <p:cNvPr id="329" name="Google Shape;329;g18ee4f9d572_0_203"/>
          <p:cNvPicPr preferRelativeResize="0"/>
          <p:nvPr/>
        </p:nvPicPr>
        <p:blipFill rotWithShape="1">
          <a:blip r:embed="rId4">
            <a:alphaModFix/>
          </a:blip>
          <a:srcRect/>
          <a:stretch/>
        </p:blipFill>
        <p:spPr>
          <a:xfrm>
            <a:off x="274975" y="6345880"/>
            <a:ext cx="935597" cy="291707"/>
          </a:xfrm>
          <a:prstGeom prst="rect">
            <a:avLst/>
          </a:prstGeom>
          <a:noFill/>
          <a:ln>
            <a:noFill/>
          </a:ln>
        </p:spPr>
      </p:pic>
      <p:pic>
        <p:nvPicPr>
          <p:cNvPr id="330" name="Google Shape;330;g18ee4f9d572_0_203"/>
          <p:cNvPicPr preferRelativeResize="0"/>
          <p:nvPr/>
        </p:nvPicPr>
        <p:blipFill rotWithShape="1">
          <a:blip r:embed="rId5">
            <a:alphaModFix/>
          </a:blip>
          <a:srcRect/>
          <a:stretch/>
        </p:blipFill>
        <p:spPr>
          <a:xfrm>
            <a:off x="11458448" y="6156422"/>
            <a:ext cx="538712" cy="514578"/>
          </a:xfrm>
          <a:prstGeom prst="rect">
            <a:avLst/>
          </a:prstGeom>
          <a:noFill/>
          <a:ln>
            <a:noFill/>
          </a:ln>
        </p:spPr>
      </p:pic>
      <p:grpSp>
        <p:nvGrpSpPr>
          <p:cNvPr id="331" name="Google Shape;331;g18ee4f9d572_0_203"/>
          <p:cNvGrpSpPr/>
          <p:nvPr/>
        </p:nvGrpSpPr>
        <p:grpSpPr>
          <a:xfrm>
            <a:off x="372951" y="328557"/>
            <a:ext cx="9195593" cy="5767694"/>
            <a:chOff x="10864541" y="416656"/>
            <a:chExt cx="17974511" cy="11274043"/>
          </a:xfrm>
        </p:grpSpPr>
        <p:sp>
          <p:nvSpPr>
            <p:cNvPr id="332" name="Google Shape;332;g18ee4f9d572_0_203"/>
            <p:cNvSpPr txBox="1"/>
            <p:nvPr/>
          </p:nvSpPr>
          <p:spPr>
            <a:xfrm>
              <a:off x="10864541" y="1585561"/>
              <a:ext cx="14144447" cy="10105138"/>
            </a:xfrm>
            <a:prstGeom prst="rect">
              <a:avLst/>
            </a:prstGeom>
            <a:noFill/>
            <a:ln>
              <a:noFill/>
            </a:ln>
          </p:spPr>
          <p:txBody>
            <a:bodyPr spcFirstLastPara="1" wrap="square" lIns="46772" tIns="46772" rIns="46772" bIns="46772" anchor="t" anchorCtr="0">
              <a:spAutoFit/>
            </a:bodyPr>
            <a:lstStyle/>
            <a:p>
              <a:pPr marL="308623" marR="0" lvl="0" indent="-292379" algn="l" defTabSz="914400" rtl="0" eaLnBrk="1" fontAlgn="auto" latinLnBrk="0" hangingPunct="1">
                <a:lnSpc>
                  <a:spcPct val="100000"/>
                </a:lnSpc>
                <a:spcBef>
                  <a:spcPts val="0"/>
                </a:spcBef>
                <a:spcAft>
                  <a:spcPts val="0"/>
                </a:spcAft>
                <a:buClr>
                  <a:srgbClr val="000000"/>
                </a:buClr>
                <a:buSzPts val="2700"/>
                <a:buFont typeface="Arial"/>
                <a:buChar char="•"/>
                <a:tabLst/>
                <a:defRPr/>
              </a:pPr>
              <a:r>
                <a:rPr kumimoji="0" lang="en-US" sz="1940" b="1" i="0" u="none" strike="noStrike" kern="1200" cap="none" spc="0" normalizeH="0" baseline="0" noProof="0" dirty="0">
                  <a:ln>
                    <a:noFill/>
                  </a:ln>
                  <a:solidFill>
                    <a:srgbClr val="990000"/>
                  </a:solidFill>
                  <a:effectLst/>
                  <a:uLnTx/>
                  <a:uFillTx/>
                  <a:latin typeface="Roboto"/>
                  <a:ea typeface="Roboto"/>
                  <a:cs typeface="Roboto"/>
                  <a:sym typeface="Roboto"/>
                </a:rPr>
                <a:t>GOAL:</a:t>
              </a:r>
              <a:r>
                <a:rPr kumimoji="0" lang="en-US" sz="1940" b="0" i="0" u="none" strike="noStrike" kern="1200" cap="none" spc="0" normalizeH="0" baseline="0" noProof="0" dirty="0">
                  <a:ln>
                    <a:noFill/>
                  </a:ln>
                  <a:solidFill>
                    <a:srgbClr val="000000"/>
                  </a:solidFill>
                  <a:effectLst/>
                  <a:uLnTx/>
                  <a:uFillTx/>
                  <a:latin typeface="Roboto"/>
                  <a:ea typeface="Roboto"/>
                  <a:cs typeface="Roboto"/>
                  <a:sym typeface="Roboto"/>
                </a:rPr>
                <a:t> streamline processes to increase clinician work performance and decrease burnout</a:t>
              </a:r>
              <a:endParaRPr kumimoji="0" sz="1940" b="0" i="0" u="none" strike="noStrike" kern="1200" cap="none" spc="0" normalizeH="0" baseline="0" noProof="0" dirty="0">
                <a:ln>
                  <a:noFill/>
                </a:ln>
                <a:solidFill>
                  <a:srgbClr val="000000"/>
                </a:solidFill>
                <a:effectLst/>
                <a:uLnTx/>
                <a:uFillTx/>
                <a:latin typeface="Arial"/>
                <a:ea typeface="Arial"/>
                <a:cs typeface="Arial"/>
                <a:sym typeface="Arial"/>
              </a:endParaRPr>
            </a:p>
            <a:p>
              <a:pPr marL="308623" marR="0" lvl="0" indent="-204666" algn="l" defTabSz="914400" rtl="0" eaLnBrk="1" fontAlgn="auto" latinLnBrk="0" hangingPunct="1">
                <a:lnSpc>
                  <a:spcPct val="100000"/>
                </a:lnSpc>
                <a:spcBef>
                  <a:spcPts val="0"/>
                </a:spcBef>
                <a:spcAft>
                  <a:spcPts val="0"/>
                </a:spcAft>
                <a:buClr>
                  <a:srgbClr val="000000"/>
                </a:buClr>
                <a:buSzPts val="2700"/>
                <a:buFontTx/>
                <a:buNone/>
                <a:tabLst/>
                <a:defRPr/>
              </a:pPr>
              <a:endParaRPr kumimoji="0" sz="1940" b="0" i="0" u="none" strike="noStrike" kern="1200" cap="none" spc="0" normalizeH="0" baseline="0" noProof="0" dirty="0">
                <a:ln>
                  <a:noFill/>
                </a:ln>
                <a:solidFill>
                  <a:srgbClr val="000000"/>
                </a:solidFill>
                <a:effectLst/>
                <a:uLnTx/>
                <a:uFillTx/>
                <a:latin typeface="Roboto"/>
                <a:ea typeface="Roboto"/>
                <a:cs typeface="Roboto"/>
                <a:sym typeface="Roboto"/>
              </a:endParaRPr>
            </a:p>
            <a:p>
              <a:pPr marL="308623" marR="0" lvl="0" indent="-292379" algn="l" defTabSz="914400" rtl="0" eaLnBrk="1" fontAlgn="auto" latinLnBrk="0" hangingPunct="1">
                <a:lnSpc>
                  <a:spcPct val="100000"/>
                </a:lnSpc>
                <a:spcBef>
                  <a:spcPts val="0"/>
                </a:spcBef>
                <a:spcAft>
                  <a:spcPts val="0"/>
                </a:spcAft>
                <a:buClr>
                  <a:srgbClr val="000000"/>
                </a:buClr>
                <a:buSzPts val="2700"/>
                <a:buFont typeface="Arial"/>
                <a:buChar char="•"/>
                <a:tabLst/>
                <a:defRPr/>
              </a:pPr>
              <a:r>
                <a:rPr kumimoji="0" lang="en-US" sz="1940" b="0" i="0" u="none" strike="noStrike" kern="1200" cap="none" spc="0" normalizeH="0" baseline="0" noProof="0" dirty="0">
                  <a:ln>
                    <a:noFill/>
                  </a:ln>
                  <a:solidFill>
                    <a:srgbClr val="000000"/>
                  </a:solidFill>
                  <a:effectLst/>
                  <a:uLnTx/>
                  <a:uFillTx/>
                  <a:latin typeface="Roboto"/>
                  <a:ea typeface="Roboto"/>
                  <a:cs typeface="Roboto"/>
                  <a:sym typeface="Roboto"/>
                </a:rPr>
                <a:t>Facilitated by the systems re-engineering team</a:t>
              </a:r>
              <a:endParaRPr kumimoji="0" sz="1940" b="0" i="0" u="none" strike="noStrike" kern="1200" cap="none" spc="0" normalizeH="0" baseline="0" noProof="0" dirty="0">
                <a:ln>
                  <a:noFill/>
                </a:ln>
                <a:solidFill>
                  <a:srgbClr val="000000"/>
                </a:solidFill>
                <a:effectLst/>
                <a:uLnTx/>
                <a:uFillTx/>
                <a:latin typeface="Arial"/>
                <a:ea typeface="Arial"/>
                <a:cs typeface="Arial"/>
                <a:sym typeface="Arial"/>
              </a:endParaRPr>
            </a:p>
            <a:p>
              <a:pPr marL="16243" marR="0" lvl="0" indent="0" algn="l" defTabSz="914400" rtl="0" eaLnBrk="1" fontAlgn="auto" latinLnBrk="0" hangingPunct="1">
                <a:lnSpc>
                  <a:spcPct val="100000"/>
                </a:lnSpc>
                <a:spcBef>
                  <a:spcPts val="0"/>
                </a:spcBef>
                <a:spcAft>
                  <a:spcPts val="0"/>
                </a:spcAft>
                <a:buClr>
                  <a:srgbClr val="000000"/>
                </a:buClr>
                <a:buSzPts val="3000"/>
                <a:buFontTx/>
                <a:buNone/>
                <a:tabLst/>
                <a:defRPr/>
              </a:pPr>
              <a:endParaRPr kumimoji="0" sz="1940" b="0" i="0" u="none" strike="noStrike" kern="1200" cap="none" spc="0" normalizeH="0" baseline="0" noProof="0" dirty="0">
                <a:ln>
                  <a:noFill/>
                </a:ln>
                <a:solidFill>
                  <a:srgbClr val="000000"/>
                </a:solidFill>
                <a:effectLst/>
                <a:uLnTx/>
                <a:uFillTx/>
                <a:latin typeface="Roboto"/>
                <a:ea typeface="Roboto"/>
                <a:cs typeface="Roboto"/>
                <a:sym typeface="Roboto"/>
              </a:endParaRPr>
            </a:p>
            <a:p>
              <a:pPr marL="308623" marR="0" lvl="0" indent="-292379" algn="l" defTabSz="914400" rtl="0" eaLnBrk="1" fontAlgn="auto" latinLnBrk="0" hangingPunct="1">
                <a:lnSpc>
                  <a:spcPct val="100000"/>
                </a:lnSpc>
                <a:spcBef>
                  <a:spcPts val="0"/>
                </a:spcBef>
                <a:spcAft>
                  <a:spcPts val="0"/>
                </a:spcAft>
                <a:buClr>
                  <a:srgbClr val="000000"/>
                </a:buClr>
                <a:buSzPts val="2700"/>
                <a:buFont typeface="Arial"/>
                <a:buChar char="•"/>
                <a:tabLst/>
                <a:defRPr/>
              </a:pPr>
              <a:r>
                <a:rPr kumimoji="0" lang="en-US" sz="1940" b="0" i="0" u="none" strike="noStrike" kern="1200" cap="none" spc="0" normalizeH="0" baseline="0" noProof="0" dirty="0">
                  <a:ln>
                    <a:noFill/>
                  </a:ln>
                  <a:solidFill>
                    <a:srgbClr val="000000"/>
                  </a:solidFill>
                  <a:effectLst/>
                  <a:uLnTx/>
                  <a:uFillTx/>
                  <a:latin typeface="Roboto"/>
                  <a:ea typeface="Roboto"/>
                  <a:cs typeface="Roboto"/>
                  <a:sym typeface="Roboto"/>
                </a:rPr>
                <a:t>Sessions to surface solutions for key challenges clinicians face in daily practice</a:t>
              </a:r>
              <a:endParaRPr kumimoji="0" sz="1940" b="0" i="0" u="none" strike="noStrike" kern="1200" cap="none" spc="0" normalizeH="0" baseline="0" noProof="0" dirty="0">
                <a:ln>
                  <a:noFill/>
                </a:ln>
                <a:solidFill>
                  <a:srgbClr val="000000"/>
                </a:solidFill>
                <a:effectLst/>
                <a:uLnTx/>
                <a:uFillTx/>
                <a:latin typeface="Arial"/>
                <a:ea typeface="Arial"/>
                <a:cs typeface="Arial"/>
                <a:sym typeface="Arial"/>
              </a:endParaRPr>
            </a:p>
            <a:p>
              <a:pPr marL="308623" marR="0" lvl="0" indent="-204666" algn="l" defTabSz="914400" rtl="0" eaLnBrk="1" fontAlgn="auto" latinLnBrk="0" hangingPunct="1">
                <a:lnSpc>
                  <a:spcPct val="100000"/>
                </a:lnSpc>
                <a:spcBef>
                  <a:spcPts val="0"/>
                </a:spcBef>
                <a:spcAft>
                  <a:spcPts val="0"/>
                </a:spcAft>
                <a:buClr>
                  <a:srgbClr val="000000"/>
                </a:buClr>
                <a:buSzPts val="2700"/>
                <a:buFontTx/>
                <a:buNone/>
                <a:tabLst/>
                <a:defRPr/>
              </a:pPr>
              <a:endParaRPr kumimoji="0" sz="1940" b="0" i="0" u="none" strike="noStrike" kern="1200" cap="none" spc="0" normalizeH="0" baseline="0" noProof="0" dirty="0">
                <a:ln>
                  <a:noFill/>
                </a:ln>
                <a:solidFill>
                  <a:srgbClr val="000000"/>
                </a:solidFill>
                <a:effectLst/>
                <a:uLnTx/>
                <a:uFillTx/>
                <a:latin typeface="Roboto"/>
                <a:ea typeface="Roboto"/>
                <a:cs typeface="Roboto"/>
                <a:sym typeface="Roboto"/>
              </a:endParaRPr>
            </a:p>
            <a:p>
              <a:pPr marL="308623" marR="0" lvl="0" indent="-292379" algn="l" defTabSz="914400" rtl="0" eaLnBrk="1" fontAlgn="auto" latinLnBrk="0" hangingPunct="1">
                <a:lnSpc>
                  <a:spcPct val="100000"/>
                </a:lnSpc>
                <a:spcBef>
                  <a:spcPts val="0"/>
                </a:spcBef>
                <a:spcAft>
                  <a:spcPts val="0"/>
                </a:spcAft>
                <a:buClr>
                  <a:srgbClr val="000000"/>
                </a:buClr>
                <a:buSzPts val="2700"/>
                <a:buFont typeface="Arial"/>
                <a:buChar char="•"/>
                <a:tabLst/>
                <a:defRPr/>
              </a:pPr>
              <a:r>
                <a:rPr kumimoji="0" lang="en-US" sz="1940" b="0" i="0" u="none" strike="noStrike" kern="1200" cap="none" spc="0" normalizeH="0" baseline="0" noProof="0" dirty="0">
                  <a:ln>
                    <a:noFill/>
                  </a:ln>
                  <a:solidFill>
                    <a:srgbClr val="000000"/>
                  </a:solidFill>
                  <a:effectLst/>
                  <a:uLnTx/>
                  <a:uFillTx/>
                  <a:latin typeface="Roboto"/>
                  <a:ea typeface="Roboto"/>
                  <a:cs typeface="Roboto"/>
                  <a:sym typeface="Roboto"/>
                </a:rPr>
                <a:t>Resulting process improvement recommendations to be assessed for impact on:</a:t>
              </a:r>
              <a:endParaRPr kumimoji="0" sz="1940" b="0" i="0" u="none" strike="noStrike" kern="1200" cap="none" spc="0" normalizeH="0" baseline="0" noProof="0" dirty="0">
                <a:ln>
                  <a:noFill/>
                </a:ln>
                <a:solidFill>
                  <a:srgbClr val="000000"/>
                </a:solidFill>
                <a:effectLst/>
                <a:uLnTx/>
                <a:uFillTx/>
                <a:latin typeface="Arial"/>
                <a:ea typeface="Arial"/>
                <a:cs typeface="Arial"/>
                <a:sym typeface="Arial"/>
              </a:endParaRPr>
            </a:p>
            <a:p>
              <a:pPr marL="594505" marR="0" lvl="0" indent="-297252" algn="l" defTabSz="914400" rtl="0" eaLnBrk="1" fontAlgn="auto" latinLnBrk="0" hangingPunct="1">
                <a:lnSpc>
                  <a:spcPct val="100000"/>
                </a:lnSpc>
                <a:spcBef>
                  <a:spcPts val="0"/>
                </a:spcBef>
                <a:spcAft>
                  <a:spcPts val="0"/>
                </a:spcAft>
                <a:buClr>
                  <a:srgbClr val="000000"/>
                </a:buClr>
                <a:buSzPts val="1500"/>
                <a:buFont typeface="Courier New"/>
                <a:buChar char="o"/>
                <a:tabLst/>
                <a:defRPr/>
              </a:pPr>
              <a:r>
                <a:rPr kumimoji="0" lang="en-US" sz="1940" b="0" i="0" u="none" strike="noStrike" kern="1200" cap="none" spc="0" normalizeH="0" baseline="0" noProof="0" dirty="0">
                  <a:ln>
                    <a:noFill/>
                  </a:ln>
                  <a:solidFill>
                    <a:srgbClr val="000000"/>
                  </a:solidFill>
                  <a:effectLst/>
                  <a:uLnTx/>
                  <a:uFillTx/>
                  <a:latin typeface="Roboto"/>
                  <a:ea typeface="Roboto"/>
                  <a:cs typeface="Roboto"/>
                  <a:sym typeface="Roboto"/>
                </a:rPr>
                <a:t>burnout &amp; flourishing</a:t>
              </a:r>
              <a:endParaRPr kumimoji="0" sz="1940" b="0" i="0" u="none" strike="noStrike" kern="1200" cap="none" spc="0" normalizeH="0" baseline="0" noProof="0" dirty="0">
                <a:ln>
                  <a:noFill/>
                </a:ln>
                <a:solidFill>
                  <a:srgbClr val="000000"/>
                </a:solidFill>
                <a:effectLst/>
                <a:uLnTx/>
                <a:uFillTx/>
                <a:latin typeface="Arial"/>
                <a:ea typeface="Arial"/>
                <a:cs typeface="Arial"/>
                <a:sym typeface="Arial"/>
              </a:endParaRPr>
            </a:p>
            <a:p>
              <a:pPr marL="594505" marR="0" lvl="0" indent="-297252" algn="l" defTabSz="914400" rtl="0" eaLnBrk="1" fontAlgn="auto" latinLnBrk="0" hangingPunct="1">
                <a:lnSpc>
                  <a:spcPct val="100000"/>
                </a:lnSpc>
                <a:spcBef>
                  <a:spcPts val="0"/>
                </a:spcBef>
                <a:spcAft>
                  <a:spcPts val="0"/>
                </a:spcAft>
                <a:buClr>
                  <a:srgbClr val="000000"/>
                </a:buClr>
                <a:buSzPts val="1500"/>
                <a:buFont typeface="Courier New"/>
                <a:buChar char="o"/>
                <a:tabLst/>
                <a:defRPr/>
              </a:pPr>
              <a:r>
                <a:rPr kumimoji="0" lang="en-US" sz="1940" b="0" i="0" u="none" strike="noStrike" kern="1200" cap="none" spc="0" normalizeH="0" baseline="0" noProof="0" dirty="0">
                  <a:ln>
                    <a:noFill/>
                  </a:ln>
                  <a:solidFill>
                    <a:srgbClr val="000000"/>
                  </a:solidFill>
                  <a:effectLst/>
                  <a:uLnTx/>
                  <a:uFillTx/>
                  <a:latin typeface="Roboto"/>
                  <a:ea typeface="Roboto"/>
                  <a:cs typeface="Roboto"/>
                  <a:sym typeface="Roboto"/>
                </a:rPr>
                <a:t>work satisfaction</a:t>
              </a:r>
              <a:endParaRPr kumimoji="0" sz="1940" b="0" i="0" u="none" strike="noStrike" kern="1200" cap="none" spc="0" normalizeH="0" baseline="0" noProof="0" dirty="0">
                <a:ln>
                  <a:noFill/>
                </a:ln>
                <a:solidFill>
                  <a:srgbClr val="000000"/>
                </a:solidFill>
                <a:effectLst/>
                <a:uLnTx/>
                <a:uFillTx/>
                <a:latin typeface="Arial"/>
                <a:ea typeface="Arial"/>
                <a:cs typeface="Arial"/>
                <a:sym typeface="Arial"/>
              </a:endParaRPr>
            </a:p>
            <a:p>
              <a:pPr marL="594505" marR="0" lvl="0" indent="-297252" algn="l" defTabSz="914400" rtl="0" eaLnBrk="1" fontAlgn="auto" latinLnBrk="0" hangingPunct="1">
                <a:lnSpc>
                  <a:spcPct val="100000"/>
                </a:lnSpc>
                <a:spcBef>
                  <a:spcPts val="0"/>
                </a:spcBef>
                <a:spcAft>
                  <a:spcPts val="0"/>
                </a:spcAft>
                <a:buClr>
                  <a:srgbClr val="000000"/>
                </a:buClr>
                <a:buSzPts val="1500"/>
                <a:buFont typeface="Courier New"/>
                <a:buChar char="o"/>
                <a:tabLst/>
                <a:defRPr/>
              </a:pPr>
              <a:r>
                <a:rPr kumimoji="0" lang="en-US" sz="1940" b="0" i="0" u="none" strike="noStrike" kern="1200" cap="none" spc="0" normalizeH="0" baseline="0" noProof="0" dirty="0">
                  <a:ln>
                    <a:noFill/>
                  </a:ln>
                  <a:solidFill>
                    <a:srgbClr val="000000"/>
                  </a:solidFill>
                  <a:effectLst/>
                  <a:uLnTx/>
                  <a:uFillTx/>
                  <a:latin typeface="Roboto"/>
                  <a:ea typeface="Roboto"/>
                  <a:cs typeface="Roboto"/>
                  <a:sym typeface="Roboto"/>
                </a:rPr>
                <a:t>retention</a:t>
              </a:r>
              <a:endParaRPr kumimoji="0" sz="1940" b="0" i="0" u="none" strike="noStrike" kern="1200" cap="none" spc="0" normalizeH="0" baseline="0" noProof="0" dirty="0">
                <a:ln>
                  <a:noFill/>
                </a:ln>
                <a:solidFill>
                  <a:srgbClr val="000000"/>
                </a:solidFill>
                <a:effectLst/>
                <a:uLnTx/>
                <a:uFillTx/>
                <a:latin typeface="Arial"/>
                <a:ea typeface="Arial"/>
                <a:cs typeface="Arial"/>
                <a:sym typeface="Arial"/>
              </a:endParaRPr>
            </a:p>
            <a:p>
              <a:pPr marL="308623" marR="0" lvl="0" indent="-204666" algn="l" defTabSz="914400" rtl="0" eaLnBrk="1" fontAlgn="auto" latinLnBrk="0" hangingPunct="1">
                <a:lnSpc>
                  <a:spcPct val="100000"/>
                </a:lnSpc>
                <a:spcBef>
                  <a:spcPts val="0"/>
                </a:spcBef>
                <a:spcAft>
                  <a:spcPts val="0"/>
                </a:spcAft>
                <a:buClr>
                  <a:srgbClr val="000000"/>
                </a:buClr>
                <a:buSzPts val="2700"/>
                <a:buFontTx/>
                <a:buNone/>
                <a:tabLst/>
                <a:defRPr/>
              </a:pPr>
              <a:endParaRPr kumimoji="0" sz="1940" b="0" i="0" u="none" strike="noStrike" kern="1200" cap="none" spc="0" normalizeH="0" baseline="0" noProof="0" dirty="0">
                <a:ln>
                  <a:noFill/>
                </a:ln>
                <a:solidFill>
                  <a:srgbClr val="000000"/>
                </a:solidFill>
                <a:effectLst/>
                <a:uLnTx/>
                <a:uFillTx/>
                <a:latin typeface="Roboto"/>
                <a:ea typeface="Roboto"/>
                <a:cs typeface="Roboto"/>
                <a:sym typeface="Roboto"/>
              </a:endParaRPr>
            </a:p>
            <a:p>
              <a:pPr marL="308623" marR="0" lvl="0" indent="-292379" algn="l" defTabSz="914400" rtl="0" eaLnBrk="1" fontAlgn="auto" latinLnBrk="0" hangingPunct="1">
                <a:lnSpc>
                  <a:spcPct val="100000"/>
                </a:lnSpc>
                <a:spcBef>
                  <a:spcPts val="0"/>
                </a:spcBef>
                <a:spcAft>
                  <a:spcPts val="0"/>
                </a:spcAft>
                <a:buClr>
                  <a:srgbClr val="000000"/>
                </a:buClr>
                <a:buSzPts val="2700"/>
                <a:buFont typeface="Arial"/>
                <a:buChar char="•"/>
                <a:tabLst/>
                <a:defRPr/>
              </a:pPr>
              <a:r>
                <a:rPr kumimoji="0" lang="en-US" sz="1940" b="0" i="0" u="none" strike="noStrike" kern="1200" cap="none" spc="0" normalizeH="0" baseline="0" noProof="0" dirty="0">
                  <a:ln>
                    <a:noFill/>
                  </a:ln>
                  <a:solidFill>
                    <a:srgbClr val="000000"/>
                  </a:solidFill>
                  <a:effectLst/>
                  <a:uLnTx/>
                  <a:uFillTx/>
                  <a:latin typeface="Roboto"/>
                  <a:ea typeface="Roboto"/>
                  <a:cs typeface="Roboto"/>
                  <a:sym typeface="Roboto"/>
                </a:rPr>
                <a:t>Allows active participation in, and understanding of, complex nature of process design to foster appreciation for why things are sometimes different than you would have liked</a:t>
              </a:r>
              <a:endParaRPr kumimoji="0" sz="194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33" name="Google Shape;333;g18ee4f9d572_0_203"/>
            <p:cNvSpPr txBox="1"/>
            <p:nvPr/>
          </p:nvSpPr>
          <p:spPr>
            <a:xfrm>
              <a:off x="11566153" y="416656"/>
              <a:ext cx="17272899" cy="1231164"/>
            </a:xfrm>
            <a:prstGeom prst="rect">
              <a:avLst/>
            </a:prstGeom>
            <a:noFill/>
            <a:ln>
              <a:noFill/>
            </a:ln>
          </p:spPr>
          <p:txBody>
            <a:bodyPr spcFirstLastPara="1" wrap="square" lIns="0" tIns="0" rIns="0" bIns="0" anchor="ctr" anchorCtr="0">
              <a:spAutoFit/>
            </a:bodyPr>
            <a:lstStyle/>
            <a:p>
              <a:pPr marL="16366" marR="0" lvl="0" indent="0" algn="l" defTabSz="914400" rtl="0" eaLnBrk="1" fontAlgn="auto" latinLnBrk="0" hangingPunct="1">
                <a:lnSpc>
                  <a:spcPct val="100000"/>
                </a:lnSpc>
                <a:spcBef>
                  <a:spcPts val="0"/>
                </a:spcBef>
                <a:spcAft>
                  <a:spcPts val="0"/>
                </a:spcAft>
                <a:buClr>
                  <a:srgbClr val="FFCC00"/>
                </a:buClr>
                <a:buSzPts val="8800"/>
                <a:buFontTx/>
                <a:buNone/>
                <a:tabLst/>
                <a:defRPr/>
              </a:pPr>
              <a:r>
                <a:rPr kumimoji="0" lang="en-US" sz="4093" b="1" i="0" u="none" strike="noStrike" kern="1200" cap="none" spc="0" normalizeH="0" baseline="0" noProof="0" dirty="0">
                  <a:ln>
                    <a:noFill/>
                  </a:ln>
                  <a:solidFill>
                    <a:srgbClr val="990000"/>
                  </a:solidFill>
                  <a:effectLst/>
                  <a:uLnTx/>
                  <a:uFillTx/>
                  <a:latin typeface="Playfair Display"/>
                  <a:ea typeface="Playfair Display"/>
                  <a:cs typeface="Playfair Display"/>
                  <a:sym typeface="Playfair Display"/>
                </a:rPr>
                <a:t>Intervention: Performance Improvement</a:t>
              </a:r>
              <a:endParaRPr kumimoji="0" sz="4093" b="1" i="0" u="none" strike="noStrike" kern="1200" cap="none" spc="0" normalizeH="0" baseline="0" noProof="0" dirty="0">
                <a:ln>
                  <a:noFill/>
                </a:ln>
                <a:solidFill>
                  <a:srgbClr val="990000"/>
                </a:solidFill>
                <a:effectLst/>
                <a:uLnTx/>
                <a:uFillTx/>
                <a:latin typeface="Playfair Display"/>
                <a:ea typeface="Playfair Display"/>
                <a:cs typeface="Playfair Display"/>
                <a:sym typeface="Playfair Display"/>
              </a:endParaRPr>
            </a:p>
          </p:txBody>
        </p:sp>
      </p:grpSp>
      <p:pic>
        <p:nvPicPr>
          <p:cNvPr id="334" name="Google Shape;334;g18ee4f9d572_0_203"/>
          <p:cNvPicPr preferRelativeResize="0"/>
          <p:nvPr/>
        </p:nvPicPr>
        <p:blipFill rotWithShape="1">
          <a:blip r:embed="rId6">
            <a:alphaModFix/>
          </a:blip>
          <a:srcRect/>
          <a:stretch/>
        </p:blipFill>
        <p:spPr>
          <a:xfrm>
            <a:off x="12722168" y="2127312"/>
            <a:ext cx="2774305" cy="277430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g18ee4f9d572_0_210"/>
          <p:cNvPicPr preferRelativeResize="0"/>
          <p:nvPr/>
        </p:nvPicPr>
        <p:blipFill rotWithShape="1">
          <a:blip r:embed="rId3">
            <a:alphaModFix/>
          </a:blip>
          <a:srcRect/>
          <a:stretch/>
        </p:blipFill>
        <p:spPr>
          <a:xfrm>
            <a:off x="274975" y="6345880"/>
            <a:ext cx="935597" cy="291707"/>
          </a:xfrm>
          <a:prstGeom prst="rect">
            <a:avLst/>
          </a:prstGeom>
          <a:noFill/>
          <a:ln>
            <a:noFill/>
          </a:ln>
        </p:spPr>
      </p:pic>
      <p:pic>
        <p:nvPicPr>
          <p:cNvPr id="340" name="Google Shape;340;g18ee4f9d572_0_210"/>
          <p:cNvPicPr preferRelativeResize="0"/>
          <p:nvPr/>
        </p:nvPicPr>
        <p:blipFill rotWithShape="1">
          <a:blip r:embed="rId4">
            <a:alphaModFix/>
          </a:blip>
          <a:srcRect/>
          <a:stretch/>
        </p:blipFill>
        <p:spPr>
          <a:xfrm>
            <a:off x="11458448" y="6156422"/>
            <a:ext cx="538712" cy="514578"/>
          </a:xfrm>
          <a:prstGeom prst="rect">
            <a:avLst/>
          </a:prstGeom>
          <a:noFill/>
          <a:ln>
            <a:noFill/>
          </a:ln>
        </p:spPr>
      </p:pic>
      <p:grpSp>
        <p:nvGrpSpPr>
          <p:cNvPr id="341" name="Google Shape;341;g18ee4f9d572_0_210"/>
          <p:cNvGrpSpPr/>
          <p:nvPr/>
        </p:nvGrpSpPr>
        <p:grpSpPr>
          <a:xfrm>
            <a:off x="4800600" y="361213"/>
            <a:ext cx="7124853" cy="4826399"/>
            <a:chOff x="10921731" y="480490"/>
            <a:chExt cx="13926861" cy="9434105"/>
          </a:xfrm>
        </p:grpSpPr>
        <p:sp>
          <p:nvSpPr>
            <p:cNvPr id="342" name="Google Shape;342;g18ee4f9d572_0_210"/>
            <p:cNvSpPr txBox="1"/>
            <p:nvPr/>
          </p:nvSpPr>
          <p:spPr>
            <a:xfrm>
              <a:off x="11778940" y="2712214"/>
              <a:ext cx="11692165" cy="7202381"/>
            </a:xfrm>
            <a:prstGeom prst="rect">
              <a:avLst/>
            </a:prstGeom>
            <a:noFill/>
            <a:ln>
              <a:noFill/>
            </a:ln>
          </p:spPr>
          <p:txBody>
            <a:bodyPr spcFirstLastPara="1" wrap="square" lIns="46772" tIns="46772" rIns="46772" bIns="46772" anchor="t" anchorCtr="0">
              <a:spAutoFit/>
            </a:bodyPr>
            <a:lstStyle/>
            <a:p>
              <a:pPr marL="308623" marR="0" lvl="0" indent="-292379" algn="l" defTabSz="914400" rtl="0" eaLnBrk="1" fontAlgn="auto" latinLnBrk="0" hangingPunct="1">
                <a:lnSpc>
                  <a:spcPct val="100000"/>
                </a:lnSpc>
                <a:spcBef>
                  <a:spcPts val="0"/>
                </a:spcBef>
                <a:spcAft>
                  <a:spcPts val="0"/>
                </a:spcAft>
                <a:buClr>
                  <a:srgbClr val="000000"/>
                </a:buClr>
                <a:buSzPts val="3420"/>
                <a:buFont typeface="Arial"/>
                <a:buChar char="•"/>
                <a:tabLst/>
                <a:defRPr/>
              </a:pPr>
              <a:r>
                <a:rPr kumimoji="0" lang="en-US" sz="1944" b="1" i="0" u="none" strike="noStrike" kern="1200" cap="none" spc="0" normalizeH="0" baseline="0" noProof="0" dirty="0">
                  <a:ln>
                    <a:noFill/>
                  </a:ln>
                  <a:solidFill>
                    <a:srgbClr val="990000"/>
                  </a:solidFill>
                  <a:effectLst/>
                  <a:uLnTx/>
                  <a:uFillTx/>
                  <a:latin typeface="Roboto"/>
                  <a:ea typeface="Roboto"/>
                  <a:cs typeface="Roboto"/>
                  <a:sym typeface="Roboto"/>
                </a:rPr>
                <a:t>GOAL:</a:t>
              </a:r>
              <a:r>
                <a:rPr kumimoji="0" lang="en-US" sz="1944" b="0" i="0" u="none" strike="noStrike" kern="1200" cap="none" spc="0" normalizeH="0" baseline="0" noProof="0" dirty="0">
                  <a:ln>
                    <a:noFill/>
                  </a:ln>
                  <a:solidFill>
                    <a:srgbClr val="000000"/>
                  </a:solidFill>
                  <a:effectLst/>
                  <a:uLnTx/>
                  <a:uFillTx/>
                  <a:latin typeface="Roboto"/>
                  <a:ea typeface="Roboto"/>
                  <a:cs typeface="Roboto"/>
                  <a:sym typeface="Roboto"/>
                </a:rPr>
                <a:t> for providers to better utilize existing features of the EMR; identify aspects of EMR to be improved</a:t>
              </a:r>
              <a:endParaRPr kumimoji="0" sz="716" b="0" i="0" u="none" strike="noStrike" kern="1200" cap="none" spc="0" normalizeH="0" baseline="0" noProof="0" dirty="0">
                <a:ln>
                  <a:noFill/>
                </a:ln>
                <a:solidFill>
                  <a:srgbClr val="000000"/>
                </a:solidFill>
                <a:effectLst/>
                <a:uLnTx/>
                <a:uFillTx/>
                <a:latin typeface="Arial"/>
                <a:ea typeface="Arial"/>
                <a:cs typeface="Arial"/>
                <a:sym typeface="Arial"/>
              </a:endParaRPr>
            </a:p>
            <a:p>
              <a:pPr marL="308623" marR="0" lvl="0" indent="-181275" algn="l" defTabSz="914400" rtl="0" eaLnBrk="1" fontAlgn="auto" latinLnBrk="0" hangingPunct="1">
                <a:lnSpc>
                  <a:spcPct val="100000"/>
                </a:lnSpc>
                <a:spcBef>
                  <a:spcPts val="0"/>
                </a:spcBef>
                <a:spcAft>
                  <a:spcPts val="0"/>
                </a:spcAft>
                <a:buClr>
                  <a:srgbClr val="000000"/>
                </a:buClr>
                <a:buSzPts val="3420"/>
                <a:buFontTx/>
                <a:buNone/>
                <a:tabLst/>
                <a:defRPr/>
              </a:pPr>
              <a:endParaRPr kumimoji="0" sz="1944" b="0" i="0" u="none" strike="noStrike" kern="1200" cap="none" spc="0" normalizeH="0" baseline="0" noProof="0" dirty="0">
                <a:ln>
                  <a:noFill/>
                </a:ln>
                <a:solidFill>
                  <a:srgbClr val="000000"/>
                </a:solidFill>
                <a:effectLst/>
                <a:uLnTx/>
                <a:uFillTx/>
                <a:latin typeface="Roboto"/>
                <a:ea typeface="Roboto"/>
                <a:cs typeface="Roboto"/>
                <a:sym typeface="Roboto"/>
              </a:endParaRPr>
            </a:p>
            <a:p>
              <a:pPr marL="308623" marR="0" lvl="0" indent="-292379" algn="l" defTabSz="914400" rtl="0" eaLnBrk="1" fontAlgn="auto" latinLnBrk="0" hangingPunct="1">
                <a:lnSpc>
                  <a:spcPct val="100000"/>
                </a:lnSpc>
                <a:spcBef>
                  <a:spcPts val="0"/>
                </a:spcBef>
                <a:spcAft>
                  <a:spcPts val="0"/>
                </a:spcAft>
                <a:buClr>
                  <a:srgbClr val="000000"/>
                </a:buClr>
                <a:buSzPts val="3420"/>
                <a:buFont typeface="Arial"/>
                <a:buChar char="•"/>
                <a:tabLst/>
                <a:defRPr/>
              </a:pPr>
              <a:r>
                <a:rPr kumimoji="0" lang="en-US" sz="1944" b="0" i="0" u="none" strike="noStrike" kern="1200" cap="none" spc="0" normalizeH="0" baseline="0" noProof="0" dirty="0">
                  <a:ln>
                    <a:noFill/>
                  </a:ln>
                  <a:solidFill>
                    <a:srgbClr val="000000"/>
                  </a:solidFill>
                  <a:effectLst/>
                  <a:uLnTx/>
                  <a:uFillTx/>
                  <a:latin typeface="Roboto"/>
                  <a:ea typeface="Roboto"/>
                  <a:cs typeface="Roboto"/>
                  <a:sym typeface="Roboto"/>
                </a:rPr>
                <a:t>Facilitated by informatics team</a:t>
              </a:r>
              <a:endParaRPr kumimoji="0" sz="716" b="0" i="0" u="none" strike="noStrike" kern="1200" cap="none" spc="0" normalizeH="0" baseline="0" noProof="0" dirty="0">
                <a:ln>
                  <a:noFill/>
                </a:ln>
                <a:solidFill>
                  <a:srgbClr val="000000"/>
                </a:solidFill>
                <a:effectLst/>
                <a:uLnTx/>
                <a:uFillTx/>
                <a:latin typeface="Arial"/>
                <a:ea typeface="Arial"/>
                <a:cs typeface="Arial"/>
                <a:sym typeface="Arial"/>
              </a:endParaRPr>
            </a:p>
            <a:p>
              <a:pPr marL="16243" marR="0" lvl="0" indent="0" algn="l" defTabSz="914400" rtl="0" eaLnBrk="1" fontAlgn="auto" latinLnBrk="0" hangingPunct="1">
                <a:lnSpc>
                  <a:spcPct val="100000"/>
                </a:lnSpc>
                <a:spcBef>
                  <a:spcPts val="0"/>
                </a:spcBef>
                <a:spcAft>
                  <a:spcPts val="0"/>
                </a:spcAft>
                <a:buClr>
                  <a:srgbClr val="000000"/>
                </a:buClr>
                <a:buSzPts val="3800"/>
                <a:buFontTx/>
                <a:buNone/>
                <a:tabLst/>
                <a:defRPr/>
              </a:pPr>
              <a:endParaRPr kumimoji="0" sz="1944" b="0" i="0" u="none" strike="noStrike" kern="1200" cap="none" spc="0" normalizeH="0" baseline="0" noProof="0" dirty="0">
                <a:ln>
                  <a:noFill/>
                </a:ln>
                <a:solidFill>
                  <a:srgbClr val="000000"/>
                </a:solidFill>
                <a:effectLst/>
                <a:uLnTx/>
                <a:uFillTx/>
                <a:latin typeface="Roboto"/>
                <a:ea typeface="Roboto"/>
                <a:cs typeface="Roboto"/>
                <a:sym typeface="Roboto"/>
              </a:endParaRPr>
            </a:p>
            <a:p>
              <a:pPr marL="308623" marR="0" lvl="0" indent="-292379" algn="l" defTabSz="914400" rtl="0" eaLnBrk="1" fontAlgn="auto" latinLnBrk="0" hangingPunct="1">
                <a:lnSpc>
                  <a:spcPct val="100000"/>
                </a:lnSpc>
                <a:spcBef>
                  <a:spcPts val="0"/>
                </a:spcBef>
                <a:spcAft>
                  <a:spcPts val="0"/>
                </a:spcAft>
                <a:buClr>
                  <a:srgbClr val="000000"/>
                </a:buClr>
                <a:buSzPts val="3420"/>
                <a:buFont typeface="Arial"/>
                <a:buChar char="•"/>
                <a:tabLst/>
                <a:defRPr/>
              </a:pPr>
              <a:r>
                <a:rPr kumimoji="0" lang="en-US" sz="1944" b="0" i="0" u="none" strike="noStrike" kern="1200" cap="none" spc="0" normalizeH="0" baseline="0" noProof="0" dirty="0">
                  <a:ln>
                    <a:noFill/>
                  </a:ln>
                  <a:solidFill>
                    <a:srgbClr val="000000"/>
                  </a:solidFill>
                  <a:effectLst/>
                  <a:uLnTx/>
                  <a:uFillTx/>
                  <a:latin typeface="Roboto"/>
                  <a:ea typeface="Roboto"/>
                  <a:cs typeface="Roboto"/>
                  <a:sym typeface="Roboto"/>
                </a:rPr>
                <a:t>Optimization of EMR for each practice specialty and setting</a:t>
              </a:r>
              <a:endParaRPr kumimoji="0" sz="716" b="0" i="0" u="none" strike="noStrike" kern="1200" cap="none" spc="0" normalizeH="0" baseline="0" noProof="0" dirty="0">
                <a:ln>
                  <a:noFill/>
                </a:ln>
                <a:solidFill>
                  <a:srgbClr val="000000"/>
                </a:solidFill>
                <a:effectLst/>
                <a:uLnTx/>
                <a:uFillTx/>
                <a:latin typeface="Arial"/>
                <a:ea typeface="Arial"/>
                <a:cs typeface="Arial"/>
                <a:sym typeface="Arial"/>
              </a:endParaRPr>
            </a:p>
            <a:p>
              <a:pPr marL="16243" marR="0" lvl="0" indent="0" algn="l" defTabSz="914400" rtl="0" eaLnBrk="1" fontAlgn="auto" latinLnBrk="0" hangingPunct="1">
                <a:lnSpc>
                  <a:spcPct val="100000"/>
                </a:lnSpc>
                <a:spcBef>
                  <a:spcPts val="0"/>
                </a:spcBef>
                <a:spcAft>
                  <a:spcPts val="0"/>
                </a:spcAft>
                <a:buClr>
                  <a:srgbClr val="000000"/>
                </a:buClr>
                <a:buSzPts val="3800"/>
                <a:buFontTx/>
                <a:buNone/>
                <a:tabLst/>
                <a:defRPr/>
              </a:pPr>
              <a:endParaRPr kumimoji="0" sz="1944" b="0" i="0" u="none" strike="noStrike" kern="1200" cap="none" spc="0" normalizeH="0" baseline="0" noProof="0" dirty="0">
                <a:ln>
                  <a:noFill/>
                </a:ln>
                <a:solidFill>
                  <a:srgbClr val="000000"/>
                </a:solidFill>
                <a:effectLst/>
                <a:uLnTx/>
                <a:uFillTx/>
                <a:latin typeface="Roboto"/>
                <a:ea typeface="Roboto"/>
                <a:cs typeface="Roboto"/>
                <a:sym typeface="Roboto"/>
              </a:endParaRPr>
            </a:p>
            <a:p>
              <a:pPr marL="308623" marR="0" lvl="0" indent="-292379" algn="l" defTabSz="914400" rtl="0" eaLnBrk="1" fontAlgn="auto" latinLnBrk="0" hangingPunct="1">
                <a:lnSpc>
                  <a:spcPct val="100000"/>
                </a:lnSpc>
                <a:spcBef>
                  <a:spcPts val="0"/>
                </a:spcBef>
                <a:spcAft>
                  <a:spcPts val="0"/>
                </a:spcAft>
                <a:buClr>
                  <a:srgbClr val="000000"/>
                </a:buClr>
                <a:buSzPts val="3420"/>
                <a:buFont typeface="Arial"/>
                <a:buChar char="•"/>
                <a:tabLst/>
                <a:defRPr/>
              </a:pPr>
              <a:r>
                <a:rPr kumimoji="0" lang="en-US" sz="1944" b="0" i="0" u="none" strike="noStrike" kern="1200" cap="none" spc="0" normalizeH="0" baseline="0" noProof="0" dirty="0">
                  <a:ln>
                    <a:noFill/>
                  </a:ln>
                  <a:solidFill>
                    <a:srgbClr val="000000"/>
                  </a:solidFill>
                  <a:effectLst/>
                  <a:uLnTx/>
                  <a:uFillTx/>
                  <a:latin typeface="Roboto"/>
                  <a:ea typeface="Roboto"/>
                  <a:cs typeface="Roboto"/>
                  <a:sym typeface="Roboto"/>
                </a:rPr>
                <a:t>Reduces real-world burden while also enhancing the efficiency and effectiveness of health system documentation</a:t>
              </a:r>
              <a:endParaRPr kumimoji="0" sz="716"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43" name="Google Shape;343;g18ee4f9d572_0_210"/>
            <p:cNvSpPr txBox="1"/>
            <p:nvPr/>
          </p:nvSpPr>
          <p:spPr>
            <a:xfrm>
              <a:off x="10921731" y="480490"/>
              <a:ext cx="13926861" cy="1231164"/>
            </a:xfrm>
            <a:prstGeom prst="rect">
              <a:avLst/>
            </a:prstGeom>
            <a:noFill/>
            <a:ln>
              <a:noFill/>
            </a:ln>
          </p:spPr>
          <p:txBody>
            <a:bodyPr spcFirstLastPara="1" wrap="square" lIns="0" tIns="0" rIns="0" bIns="0" anchor="ctr" anchorCtr="0">
              <a:spAutoFit/>
            </a:bodyPr>
            <a:lstStyle/>
            <a:p>
              <a:pPr marL="16366" marR="0" lvl="0" indent="0" algn="l" defTabSz="914400" rtl="0" eaLnBrk="1" fontAlgn="auto" latinLnBrk="0" hangingPunct="1">
                <a:lnSpc>
                  <a:spcPct val="100000"/>
                </a:lnSpc>
                <a:spcBef>
                  <a:spcPts val="0"/>
                </a:spcBef>
                <a:spcAft>
                  <a:spcPts val="0"/>
                </a:spcAft>
                <a:buClr>
                  <a:srgbClr val="FFCC00"/>
                </a:buClr>
                <a:buSzPts val="8800"/>
                <a:buFontTx/>
                <a:buNone/>
                <a:tabLst/>
                <a:defRPr/>
              </a:pPr>
              <a:r>
                <a:rPr kumimoji="0" lang="en-US" sz="4093" b="1" i="0" u="none" strike="noStrike" kern="1200" cap="none" spc="0" normalizeH="0" baseline="0" noProof="0" dirty="0">
                  <a:ln>
                    <a:noFill/>
                  </a:ln>
                  <a:solidFill>
                    <a:srgbClr val="990000"/>
                  </a:solidFill>
                  <a:effectLst/>
                  <a:uLnTx/>
                  <a:uFillTx/>
                  <a:latin typeface="Playfair Display"/>
                  <a:ea typeface="Playfair Display"/>
                  <a:cs typeface="Playfair Display"/>
                  <a:sym typeface="Playfair Display"/>
                </a:rPr>
                <a:t>Intervention: EMR Skill Training</a:t>
              </a:r>
              <a:endParaRPr kumimoji="0" sz="4093" b="1" i="0" u="none" strike="noStrike" kern="1200" cap="none" spc="0" normalizeH="0" baseline="0" noProof="0" dirty="0">
                <a:ln>
                  <a:noFill/>
                </a:ln>
                <a:solidFill>
                  <a:srgbClr val="990000"/>
                </a:solidFill>
                <a:effectLst/>
                <a:uLnTx/>
                <a:uFillTx/>
                <a:latin typeface="Playfair Display"/>
                <a:ea typeface="Playfair Display"/>
                <a:cs typeface="Playfair Display"/>
                <a:sym typeface="Playfair Display"/>
              </a:endParaRPr>
            </a:p>
          </p:txBody>
        </p:sp>
      </p:grpSp>
      <p:pic>
        <p:nvPicPr>
          <p:cNvPr id="344" name="Google Shape;344;g18ee4f9d572_0_210"/>
          <p:cNvPicPr preferRelativeResize="0"/>
          <p:nvPr/>
        </p:nvPicPr>
        <p:blipFill rotWithShape="1">
          <a:blip r:embed="rId5">
            <a:alphaModFix/>
          </a:blip>
          <a:srcRect/>
          <a:stretch/>
        </p:blipFill>
        <p:spPr>
          <a:xfrm>
            <a:off x="1371457" y="2237532"/>
            <a:ext cx="3040691" cy="3040691"/>
          </a:xfrm>
          <a:prstGeom prst="rect">
            <a:avLst/>
          </a:prstGeom>
          <a:noFill/>
          <a:ln>
            <a:noFill/>
          </a:ln>
        </p:spPr>
      </p:pic>
      <p:pic>
        <p:nvPicPr>
          <p:cNvPr id="345" name="Google Shape;345;g18ee4f9d572_0_210"/>
          <p:cNvPicPr preferRelativeResize="0"/>
          <p:nvPr/>
        </p:nvPicPr>
        <p:blipFill rotWithShape="1">
          <a:blip r:embed="rId6">
            <a:alphaModFix/>
          </a:blip>
          <a:srcRect/>
          <a:stretch/>
        </p:blipFill>
        <p:spPr>
          <a:xfrm>
            <a:off x="-3397065" y="2370725"/>
            <a:ext cx="2774305" cy="277430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3AC1A-65EF-43DE-B191-92EF8A90AD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C52204-D7F0-AD17-F55C-87D48D62936C}"/>
              </a:ext>
            </a:extLst>
          </p:cNvPr>
          <p:cNvSpPr>
            <a:spLocks noGrp="1"/>
          </p:cNvSpPr>
          <p:nvPr>
            <p:ph type="title"/>
          </p:nvPr>
        </p:nvSpPr>
        <p:spPr/>
        <p:txBody>
          <a:bodyPr/>
          <a:lstStyle/>
          <a:p>
            <a:pPr eaLnBrk="1" fontAlgn="auto" hangingPunct="1">
              <a:spcAft>
                <a:spcPts val="0"/>
              </a:spcAft>
              <a:defRPr/>
            </a:pPr>
            <a:r>
              <a:rPr lang="en-US" dirty="0">
                <a:solidFill>
                  <a:schemeClr val="bg1">
                    <a:lumMod val="95000"/>
                  </a:schemeClr>
                </a:solidFill>
              </a:rPr>
              <a:t>  </a:t>
            </a:r>
          </a:p>
        </p:txBody>
      </p:sp>
      <p:sp>
        <p:nvSpPr>
          <p:cNvPr id="9219" name="Content Placeholder 2">
            <a:extLst>
              <a:ext uri="{FF2B5EF4-FFF2-40B4-BE49-F238E27FC236}">
                <a16:creationId xmlns:a16="http://schemas.microsoft.com/office/drawing/2014/main" id="{6DE593B8-6723-3BC7-06C2-B8F5795D358C}"/>
              </a:ext>
            </a:extLst>
          </p:cNvPr>
          <p:cNvSpPr>
            <a:spLocks noGrp="1"/>
          </p:cNvSpPr>
          <p:nvPr>
            <p:ph idx="1"/>
          </p:nvPr>
        </p:nvSpPr>
        <p:spPr>
          <a:xfrm>
            <a:off x="855801" y="1350169"/>
            <a:ext cx="7521575" cy="4157662"/>
          </a:xfrm>
        </p:spPr>
        <p:txBody>
          <a:bodyPr/>
          <a:lstStyle/>
          <a:p>
            <a:pPr algn="ctr" eaLnBrk="1" hangingPunct="1"/>
            <a:endParaRPr lang="en-US" altLang="en-US" b="0" dirty="0"/>
          </a:p>
          <a:p>
            <a:pPr algn="ctr" eaLnBrk="1" hangingPunct="1"/>
            <a:endParaRPr lang="en-US" altLang="en-US" b="0" dirty="0"/>
          </a:p>
          <a:p>
            <a:pPr eaLnBrk="1" hangingPunct="1"/>
            <a:endParaRPr lang="en-US" altLang="en-US" dirty="0"/>
          </a:p>
        </p:txBody>
      </p:sp>
      <p:sp>
        <p:nvSpPr>
          <p:cNvPr id="3" name="TextBox 2">
            <a:extLst>
              <a:ext uri="{FF2B5EF4-FFF2-40B4-BE49-F238E27FC236}">
                <a16:creationId xmlns:a16="http://schemas.microsoft.com/office/drawing/2014/main" id="{0C421CB0-4E77-8478-D635-1F8BE401D870}"/>
              </a:ext>
            </a:extLst>
          </p:cNvPr>
          <p:cNvSpPr txBox="1"/>
          <p:nvPr/>
        </p:nvSpPr>
        <p:spPr>
          <a:xfrm>
            <a:off x="855801" y="1268350"/>
            <a:ext cx="5780389" cy="3970318"/>
          </a:xfrm>
          <a:prstGeom prst="rect">
            <a:avLst/>
          </a:prstGeom>
          <a:noFill/>
        </p:spPr>
        <p:txBody>
          <a:bodyPr wrap="square" rtlCol="0">
            <a:spAutoFit/>
          </a:bodyPr>
          <a:lstStyle/>
          <a:p>
            <a:endParaRPr lang="en-US" dirty="0"/>
          </a:p>
          <a:p>
            <a:r>
              <a:rPr lang="en-US" b="1" i="1" u="sng" dirty="0"/>
              <a:t>Flourishing </a:t>
            </a:r>
            <a:r>
              <a:rPr lang="en-US" u="sng" dirty="0"/>
              <a:t>at the 2023 APA Convention:</a:t>
            </a:r>
          </a:p>
          <a:p>
            <a:endParaRPr lang="en-US" dirty="0"/>
          </a:p>
          <a:p>
            <a:r>
              <a:rPr lang="en-US" dirty="0"/>
              <a:t>Derek Thompson, </a:t>
            </a:r>
            <a:r>
              <a:rPr lang="en-US" i="1" dirty="0"/>
              <a:t>The Atlantic,</a:t>
            </a:r>
            <a:r>
              <a:rPr lang="en-US" dirty="0"/>
              <a:t> interesting points about flourishing at work: </a:t>
            </a:r>
          </a:p>
          <a:p>
            <a:r>
              <a:rPr lang="en-US" dirty="0"/>
              <a:t>	1. Work -&gt; Career -&gt; Calling</a:t>
            </a:r>
          </a:p>
          <a:p>
            <a:r>
              <a:rPr lang="en-US" dirty="0"/>
              <a:t>	2. Hot streaks</a:t>
            </a:r>
          </a:p>
          <a:p>
            <a:r>
              <a:rPr lang="en-US" dirty="0"/>
              <a:t>	3. “I’m fine, but the world is imploding” </a:t>
            </a:r>
          </a:p>
          <a:p>
            <a:endParaRPr lang="en-US" dirty="0"/>
          </a:p>
          <a:p>
            <a:r>
              <a:rPr lang="en-US" dirty="0"/>
              <a:t>Arthur Evans, </a:t>
            </a:r>
            <a:r>
              <a:rPr lang="en-US" i="1" dirty="0"/>
              <a:t>APA CEO, </a:t>
            </a:r>
            <a:r>
              <a:rPr lang="en-US" dirty="0"/>
              <a:t>comments on 2023 Work in American survey results:</a:t>
            </a:r>
          </a:p>
          <a:p>
            <a:r>
              <a:rPr lang="en-US" dirty="0"/>
              <a:t>	1. Employer as more than a just payer for care</a:t>
            </a:r>
          </a:p>
          <a:p>
            <a:r>
              <a:rPr lang="en-US" dirty="0"/>
              <a:t>	2. Parameter estimates for mental health 			needs of American workforce</a:t>
            </a:r>
          </a:p>
        </p:txBody>
      </p:sp>
      <p:pic>
        <p:nvPicPr>
          <p:cNvPr id="5" name="Picture 4">
            <a:extLst>
              <a:ext uri="{FF2B5EF4-FFF2-40B4-BE49-F238E27FC236}">
                <a16:creationId xmlns:a16="http://schemas.microsoft.com/office/drawing/2014/main" id="{FF0AF3A4-AED1-5C3C-B9A8-BD43766BDCCB}"/>
              </a:ext>
            </a:extLst>
          </p:cNvPr>
          <p:cNvPicPr>
            <a:picLocks noChangeAspect="1"/>
          </p:cNvPicPr>
          <p:nvPr/>
        </p:nvPicPr>
        <p:blipFill>
          <a:blip r:embed="rId2"/>
          <a:stretch>
            <a:fillRect/>
          </a:stretch>
        </p:blipFill>
        <p:spPr>
          <a:xfrm>
            <a:off x="6766751" y="2122401"/>
            <a:ext cx="4962437" cy="2613198"/>
          </a:xfrm>
          <a:prstGeom prst="rect">
            <a:avLst/>
          </a:prstGeom>
        </p:spPr>
      </p:pic>
    </p:spTree>
    <p:extLst>
      <p:ext uri="{BB962C8B-B14F-4D97-AF65-F5344CB8AC3E}">
        <p14:creationId xmlns:p14="http://schemas.microsoft.com/office/powerpoint/2010/main" val="29195189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0" name="Google Shape;350;g18ee4f9d572_0_224"/>
          <p:cNvPicPr preferRelativeResize="0"/>
          <p:nvPr/>
        </p:nvPicPr>
        <p:blipFill rotWithShape="1">
          <a:blip r:embed="rId3">
            <a:alphaModFix/>
          </a:blip>
          <a:srcRect l="32074" t="10226" r="31395" b="2166"/>
          <a:stretch/>
        </p:blipFill>
        <p:spPr>
          <a:xfrm>
            <a:off x="8392886" y="102"/>
            <a:ext cx="3799114" cy="6128555"/>
          </a:xfrm>
          <a:prstGeom prst="rect">
            <a:avLst/>
          </a:prstGeom>
          <a:noFill/>
          <a:ln>
            <a:noFill/>
          </a:ln>
        </p:spPr>
      </p:pic>
      <p:pic>
        <p:nvPicPr>
          <p:cNvPr id="351" name="Google Shape;351;g18ee4f9d572_0_224"/>
          <p:cNvPicPr preferRelativeResize="0"/>
          <p:nvPr/>
        </p:nvPicPr>
        <p:blipFill rotWithShape="1">
          <a:blip r:embed="rId4">
            <a:alphaModFix/>
          </a:blip>
          <a:srcRect/>
          <a:stretch/>
        </p:blipFill>
        <p:spPr>
          <a:xfrm>
            <a:off x="274975" y="6345880"/>
            <a:ext cx="935597" cy="291707"/>
          </a:xfrm>
          <a:prstGeom prst="rect">
            <a:avLst/>
          </a:prstGeom>
          <a:noFill/>
          <a:ln>
            <a:noFill/>
          </a:ln>
        </p:spPr>
      </p:pic>
      <p:sp>
        <p:nvSpPr>
          <p:cNvPr id="352" name="Google Shape;352;g18ee4f9d572_0_224"/>
          <p:cNvSpPr txBox="1"/>
          <p:nvPr/>
        </p:nvSpPr>
        <p:spPr>
          <a:xfrm>
            <a:off x="737358" y="1431664"/>
            <a:ext cx="6483011" cy="4283040"/>
          </a:xfrm>
          <a:prstGeom prst="rect">
            <a:avLst/>
          </a:prstGeom>
          <a:noFill/>
          <a:ln>
            <a:noFill/>
          </a:ln>
        </p:spPr>
        <p:txBody>
          <a:bodyPr spcFirstLastPara="1" wrap="square" lIns="46772" tIns="46772" rIns="46772" bIns="46772" anchor="t" anchorCtr="0">
            <a:spAutoFit/>
          </a:bodyPr>
          <a:lstStyle/>
          <a:p>
            <a:pPr marL="308623" marR="0" lvl="0" indent="-292379" algn="l" defTabSz="914400" rtl="0" eaLnBrk="1" fontAlgn="auto" latinLnBrk="0" hangingPunct="1">
              <a:lnSpc>
                <a:spcPct val="100000"/>
              </a:lnSpc>
              <a:spcBef>
                <a:spcPts val="0"/>
              </a:spcBef>
              <a:spcAft>
                <a:spcPts val="0"/>
              </a:spcAft>
              <a:buClr>
                <a:srgbClr val="000000"/>
              </a:buClr>
              <a:buSzPts val="3420"/>
              <a:buFont typeface="Arial"/>
              <a:buChar char="•"/>
              <a:tabLst/>
              <a:defRPr/>
            </a:pPr>
            <a:r>
              <a:rPr kumimoji="0" lang="en-US" sz="1944" b="1" i="0" u="none" strike="noStrike" kern="1200" cap="none" spc="0" normalizeH="0" baseline="0" noProof="0" dirty="0">
                <a:ln>
                  <a:noFill/>
                </a:ln>
                <a:solidFill>
                  <a:srgbClr val="990000"/>
                </a:solidFill>
                <a:effectLst/>
                <a:uLnTx/>
                <a:uFillTx/>
                <a:latin typeface="Roboto"/>
                <a:ea typeface="Roboto"/>
                <a:cs typeface="Roboto"/>
                <a:sym typeface="Roboto"/>
              </a:rPr>
              <a:t>GOAL:</a:t>
            </a:r>
            <a:r>
              <a:rPr kumimoji="0" lang="en-US" sz="1944" b="0" i="0" u="none" strike="noStrike" kern="1200" cap="none" spc="0" normalizeH="0" baseline="0" noProof="0" dirty="0">
                <a:ln>
                  <a:noFill/>
                </a:ln>
                <a:solidFill>
                  <a:srgbClr val="000000"/>
                </a:solidFill>
                <a:effectLst/>
                <a:uLnTx/>
                <a:uFillTx/>
                <a:latin typeface="Roboto"/>
                <a:ea typeface="Roboto"/>
                <a:cs typeface="Roboto"/>
                <a:sym typeface="Roboto"/>
              </a:rPr>
              <a:t> To assess the effectiveness of three interventions through objective and </a:t>
            </a:r>
            <a:r>
              <a:rPr kumimoji="0" lang="en-US" sz="1944" b="0" i="0" u="none" strike="noStrike" kern="1200" cap="none" spc="0" normalizeH="0" baseline="0" noProof="0" dirty="0" err="1">
                <a:ln>
                  <a:noFill/>
                </a:ln>
                <a:solidFill>
                  <a:srgbClr val="000000"/>
                </a:solidFill>
                <a:effectLst/>
                <a:uLnTx/>
                <a:uFillTx/>
                <a:latin typeface="Roboto"/>
                <a:ea typeface="Roboto"/>
                <a:cs typeface="Roboto"/>
                <a:sym typeface="Roboto"/>
              </a:rPr>
              <a:t>self-report</a:t>
            </a:r>
            <a:r>
              <a:rPr kumimoji="0" lang="en-US" sz="1944" b="0" i="0" u="none" strike="noStrike" kern="1200" cap="none" spc="0" normalizeH="0" baseline="0" noProof="0" dirty="0">
                <a:ln>
                  <a:noFill/>
                </a:ln>
                <a:solidFill>
                  <a:srgbClr val="000000"/>
                </a:solidFill>
                <a:effectLst/>
                <a:uLnTx/>
                <a:uFillTx/>
                <a:latin typeface="Roboto"/>
                <a:ea typeface="Roboto"/>
                <a:cs typeface="Roboto"/>
                <a:sym typeface="Roboto"/>
              </a:rPr>
              <a:t> data relating to clinician wellbeing and effectiveness at work</a:t>
            </a:r>
            <a:endParaRPr kumimoji="0" sz="716" b="0" i="0" u="none" strike="noStrike" kern="1200" cap="none" spc="0" normalizeH="0" baseline="0" noProof="0" dirty="0">
              <a:ln>
                <a:noFill/>
              </a:ln>
              <a:solidFill>
                <a:srgbClr val="000000"/>
              </a:solidFill>
              <a:effectLst/>
              <a:uLnTx/>
              <a:uFillTx/>
              <a:latin typeface="Arial"/>
              <a:ea typeface="Arial"/>
              <a:cs typeface="Arial"/>
              <a:sym typeface="Arial"/>
            </a:endParaRPr>
          </a:p>
          <a:p>
            <a:pPr marL="308623" marR="0" lvl="0" indent="-181275" algn="l" defTabSz="914400" rtl="0" eaLnBrk="1" fontAlgn="auto" latinLnBrk="0" hangingPunct="1">
              <a:lnSpc>
                <a:spcPct val="100000"/>
              </a:lnSpc>
              <a:spcBef>
                <a:spcPts val="0"/>
              </a:spcBef>
              <a:spcAft>
                <a:spcPts val="0"/>
              </a:spcAft>
              <a:buClr>
                <a:srgbClr val="000000"/>
              </a:buClr>
              <a:buSzPts val="3420"/>
              <a:buFontTx/>
              <a:buNone/>
              <a:tabLst/>
              <a:defRPr/>
            </a:pPr>
            <a:endParaRPr kumimoji="0" sz="1944" b="0" i="0" u="none" strike="noStrike" kern="1200" cap="none" spc="0" normalizeH="0" baseline="0" noProof="0" dirty="0">
              <a:ln>
                <a:noFill/>
              </a:ln>
              <a:solidFill>
                <a:srgbClr val="000000"/>
              </a:solidFill>
              <a:effectLst/>
              <a:uLnTx/>
              <a:uFillTx/>
              <a:latin typeface="Roboto"/>
              <a:ea typeface="Roboto"/>
              <a:cs typeface="Roboto"/>
              <a:sym typeface="Roboto"/>
            </a:endParaRPr>
          </a:p>
          <a:p>
            <a:pPr marL="308623" marR="0" lvl="0" indent="-292379" algn="l" defTabSz="914400" rtl="0" eaLnBrk="1" fontAlgn="auto" latinLnBrk="0" hangingPunct="1">
              <a:lnSpc>
                <a:spcPct val="100000"/>
              </a:lnSpc>
              <a:spcBef>
                <a:spcPts val="0"/>
              </a:spcBef>
              <a:spcAft>
                <a:spcPts val="0"/>
              </a:spcAft>
              <a:buClr>
                <a:srgbClr val="000000"/>
              </a:buClr>
              <a:buSzPts val="3420"/>
              <a:buFont typeface="Arial"/>
              <a:buChar char="•"/>
              <a:tabLst/>
              <a:defRPr/>
            </a:pPr>
            <a:r>
              <a:rPr kumimoji="0" lang="en-US" sz="1944" b="0" i="0" u="none" strike="noStrike" kern="1200" cap="none" spc="0" normalizeH="0" baseline="0" noProof="0" dirty="0">
                <a:ln>
                  <a:noFill/>
                </a:ln>
                <a:solidFill>
                  <a:srgbClr val="000000"/>
                </a:solidFill>
                <a:effectLst/>
                <a:uLnTx/>
                <a:uFillTx/>
                <a:latin typeface="Roboto"/>
                <a:ea typeface="Roboto"/>
                <a:cs typeface="Roboto"/>
                <a:sym typeface="Roboto"/>
              </a:rPr>
              <a:t>Facilitated by Dornsife research team using rigorous clinical trial design</a:t>
            </a:r>
            <a:endParaRPr kumimoji="0" sz="716" b="0" i="0" u="none" strike="noStrike" kern="1200" cap="none" spc="0" normalizeH="0" baseline="0" noProof="0" dirty="0">
              <a:ln>
                <a:noFill/>
              </a:ln>
              <a:solidFill>
                <a:srgbClr val="000000"/>
              </a:solidFill>
              <a:effectLst/>
              <a:uLnTx/>
              <a:uFillTx/>
              <a:latin typeface="Arial"/>
              <a:ea typeface="Arial"/>
              <a:cs typeface="Arial"/>
              <a:sym typeface="Arial"/>
            </a:endParaRPr>
          </a:p>
          <a:p>
            <a:pPr marL="16243" marR="0" lvl="0" indent="0" algn="l" defTabSz="914400" rtl="0" eaLnBrk="1" fontAlgn="auto" latinLnBrk="0" hangingPunct="1">
              <a:lnSpc>
                <a:spcPct val="100000"/>
              </a:lnSpc>
              <a:spcBef>
                <a:spcPts val="0"/>
              </a:spcBef>
              <a:spcAft>
                <a:spcPts val="0"/>
              </a:spcAft>
              <a:buClr>
                <a:srgbClr val="000000"/>
              </a:buClr>
              <a:buSzPts val="3800"/>
              <a:buFontTx/>
              <a:buNone/>
              <a:tabLst/>
              <a:defRPr/>
            </a:pPr>
            <a:endParaRPr kumimoji="0" sz="1944" b="0" i="0" u="none" strike="noStrike" kern="1200" cap="none" spc="0" normalizeH="0" baseline="0" noProof="0" dirty="0">
              <a:ln>
                <a:noFill/>
              </a:ln>
              <a:solidFill>
                <a:srgbClr val="000000"/>
              </a:solidFill>
              <a:effectLst/>
              <a:uLnTx/>
              <a:uFillTx/>
              <a:latin typeface="Roboto"/>
              <a:ea typeface="Roboto"/>
              <a:cs typeface="Roboto"/>
              <a:sym typeface="Roboto"/>
            </a:endParaRPr>
          </a:p>
          <a:p>
            <a:pPr marL="308623" marR="0" lvl="0" indent="-292379" algn="l" defTabSz="914400" rtl="0" eaLnBrk="1" fontAlgn="auto" latinLnBrk="0" hangingPunct="1">
              <a:lnSpc>
                <a:spcPct val="100000"/>
              </a:lnSpc>
              <a:spcBef>
                <a:spcPts val="0"/>
              </a:spcBef>
              <a:spcAft>
                <a:spcPts val="0"/>
              </a:spcAft>
              <a:buClr>
                <a:srgbClr val="000000"/>
              </a:buClr>
              <a:buSzPts val="3420"/>
              <a:buFont typeface="Arial"/>
              <a:buChar char="•"/>
              <a:tabLst/>
              <a:defRPr/>
            </a:pPr>
            <a:r>
              <a:rPr kumimoji="0" lang="en-US" sz="1944" b="0" i="0" u="none" strike="noStrike" kern="1200" cap="none" spc="0" normalizeH="0" baseline="0" noProof="0" dirty="0">
                <a:ln>
                  <a:noFill/>
                </a:ln>
                <a:solidFill>
                  <a:srgbClr val="000000"/>
                </a:solidFill>
                <a:effectLst/>
                <a:uLnTx/>
                <a:uFillTx/>
                <a:latin typeface="Roboto"/>
                <a:ea typeface="Roboto"/>
                <a:cs typeface="Roboto"/>
                <a:sym typeface="Roboto"/>
              </a:rPr>
              <a:t>Completed by participants at baseline, post-treatment, and six months following the completion of intervention sessions</a:t>
            </a:r>
            <a:endParaRPr kumimoji="0" sz="716" b="0" i="0" u="none" strike="noStrike" kern="1200" cap="none" spc="0" normalizeH="0" baseline="0" noProof="0" dirty="0">
              <a:ln>
                <a:noFill/>
              </a:ln>
              <a:solidFill>
                <a:srgbClr val="000000"/>
              </a:solidFill>
              <a:effectLst/>
              <a:uLnTx/>
              <a:uFillTx/>
              <a:latin typeface="Arial"/>
              <a:ea typeface="Arial"/>
              <a:cs typeface="Arial"/>
              <a:sym typeface="Arial"/>
            </a:endParaRPr>
          </a:p>
          <a:p>
            <a:pPr marL="16243" marR="0" lvl="0" indent="0" algn="l" defTabSz="914400" rtl="0" eaLnBrk="1" fontAlgn="auto" latinLnBrk="0" hangingPunct="1">
              <a:lnSpc>
                <a:spcPct val="100000"/>
              </a:lnSpc>
              <a:spcBef>
                <a:spcPts val="0"/>
              </a:spcBef>
              <a:spcAft>
                <a:spcPts val="0"/>
              </a:spcAft>
              <a:buClr>
                <a:srgbClr val="000000"/>
              </a:buClr>
              <a:buSzPts val="3800"/>
              <a:buFontTx/>
              <a:buNone/>
              <a:tabLst/>
              <a:defRPr/>
            </a:pPr>
            <a:endParaRPr kumimoji="0" sz="1944" b="0" i="0" u="none" strike="noStrike" kern="1200" cap="none" spc="0" normalizeH="0" baseline="0" noProof="0" dirty="0">
              <a:ln>
                <a:noFill/>
              </a:ln>
              <a:solidFill>
                <a:srgbClr val="000000"/>
              </a:solidFill>
              <a:effectLst/>
              <a:uLnTx/>
              <a:uFillTx/>
              <a:latin typeface="Roboto"/>
              <a:ea typeface="Roboto"/>
              <a:cs typeface="Roboto"/>
              <a:sym typeface="Roboto"/>
            </a:endParaRPr>
          </a:p>
          <a:p>
            <a:pPr marL="308623" marR="0" lvl="0" indent="-292379" algn="l" defTabSz="914400" rtl="0" eaLnBrk="1" fontAlgn="auto" latinLnBrk="0" hangingPunct="1">
              <a:lnSpc>
                <a:spcPct val="100000"/>
              </a:lnSpc>
              <a:spcBef>
                <a:spcPts val="0"/>
              </a:spcBef>
              <a:spcAft>
                <a:spcPts val="0"/>
              </a:spcAft>
              <a:buClr>
                <a:srgbClr val="000000"/>
              </a:buClr>
              <a:buSzPts val="3420"/>
              <a:buFont typeface="Arial"/>
              <a:buChar char="•"/>
              <a:tabLst/>
              <a:defRPr/>
            </a:pPr>
            <a:r>
              <a:rPr kumimoji="0" lang="en-US" sz="1944" b="0" i="0" u="none" strike="noStrike" kern="1200" cap="none" spc="0" normalizeH="0" baseline="0" noProof="0" dirty="0">
                <a:ln>
                  <a:noFill/>
                </a:ln>
                <a:solidFill>
                  <a:srgbClr val="000000"/>
                </a:solidFill>
                <a:effectLst/>
                <a:uLnTx/>
                <a:uFillTx/>
                <a:latin typeface="Roboto"/>
                <a:ea typeface="Roboto"/>
                <a:cs typeface="Roboto"/>
                <a:sym typeface="Roboto"/>
              </a:rPr>
              <a:t>Provides high quality data to guide how health systems across the nation may implement resources to improve clinician experience, retention and quality of care.</a:t>
            </a:r>
            <a:endParaRPr kumimoji="0" sz="716"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53" name="Google Shape;353;g18ee4f9d572_0_224"/>
          <p:cNvSpPr txBox="1"/>
          <p:nvPr/>
        </p:nvSpPr>
        <p:spPr>
          <a:xfrm>
            <a:off x="737358" y="273738"/>
            <a:ext cx="5358642" cy="629852"/>
          </a:xfrm>
          <a:prstGeom prst="rect">
            <a:avLst/>
          </a:prstGeom>
          <a:noFill/>
          <a:ln>
            <a:noFill/>
          </a:ln>
        </p:spPr>
        <p:txBody>
          <a:bodyPr spcFirstLastPara="1" wrap="square" lIns="0" tIns="0" rIns="0" bIns="0" anchor="ctr" anchorCtr="0">
            <a:spAutoFit/>
          </a:bodyPr>
          <a:lstStyle/>
          <a:p>
            <a:pPr marL="16366" marR="0" lvl="0" indent="0" algn="l" defTabSz="914400" rtl="0" eaLnBrk="1" fontAlgn="auto" latinLnBrk="0" hangingPunct="1">
              <a:lnSpc>
                <a:spcPct val="100000"/>
              </a:lnSpc>
              <a:spcBef>
                <a:spcPts val="0"/>
              </a:spcBef>
              <a:spcAft>
                <a:spcPts val="0"/>
              </a:spcAft>
              <a:buClr>
                <a:srgbClr val="FFCC00"/>
              </a:buClr>
              <a:buSzPts val="8800"/>
              <a:buFontTx/>
              <a:buNone/>
              <a:tabLst/>
              <a:defRPr/>
            </a:pPr>
            <a:r>
              <a:rPr kumimoji="0" lang="en-US" sz="4093" b="1" i="0" u="none" strike="noStrike" kern="1200" cap="none" spc="0" normalizeH="0" baseline="0" noProof="0" dirty="0">
                <a:ln>
                  <a:noFill/>
                </a:ln>
                <a:solidFill>
                  <a:srgbClr val="990000"/>
                </a:solidFill>
                <a:effectLst/>
                <a:uLnTx/>
                <a:uFillTx/>
                <a:latin typeface="Playfair Display"/>
                <a:ea typeface="Playfair Display"/>
                <a:cs typeface="Playfair Display"/>
                <a:sym typeface="Playfair Display"/>
              </a:rPr>
              <a:t>Assessment</a:t>
            </a:r>
            <a:endParaRPr kumimoji="0" sz="4093" b="1" i="0" u="none" strike="noStrike" kern="1200" cap="none" spc="0" normalizeH="0" baseline="0" noProof="0" dirty="0">
              <a:ln>
                <a:noFill/>
              </a:ln>
              <a:solidFill>
                <a:srgbClr val="990000"/>
              </a:solidFill>
              <a:effectLst/>
              <a:uLnTx/>
              <a:uFillTx/>
              <a:latin typeface="Playfair Display"/>
              <a:ea typeface="Playfair Display"/>
              <a:cs typeface="Playfair Display"/>
              <a:sym typeface="Playfair Display"/>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g18ee4f9d572_0_231"/>
          <p:cNvPicPr preferRelativeResize="0"/>
          <p:nvPr/>
        </p:nvPicPr>
        <p:blipFill rotWithShape="1">
          <a:blip r:embed="rId3">
            <a:alphaModFix/>
          </a:blip>
          <a:srcRect l="26817" t="686" r="20695" b="1392"/>
          <a:stretch/>
        </p:blipFill>
        <p:spPr>
          <a:xfrm>
            <a:off x="7075713" y="-5430"/>
            <a:ext cx="5116285" cy="6014344"/>
          </a:xfrm>
          <a:prstGeom prst="rect">
            <a:avLst/>
          </a:prstGeom>
          <a:noFill/>
          <a:ln>
            <a:noFill/>
          </a:ln>
        </p:spPr>
      </p:pic>
      <p:pic>
        <p:nvPicPr>
          <p:cNvPr id="359" name="Google Shape;359;g18ee4f9d572_0_231"/>
          <p:cNvPicPr preferRelativeResize="0"/>
          <p:nvPr/>
        </p:nvPicPr>
        <p:blipFill rotWithShape="1">
          <a:blip r:embed="rId4">
            <a:alphaModFix/>
          </a:blip>
          <a:srcRect/>
          <a:stretch/>
        </p:blipFill>
        <p:spPr>
          <a:xfrm>
            <a:off x="274975" y="6345880"/>
            <a:ext cx="935597" cy="291707"/>
          </a:xfrm>
          <a:prstGeom prst="rect">
            <a:avLst/>
          </a:prstGeom>
          <a:noFill/>
          <a:ln>
            <a:noFill/>
          </a:ln>
        </p:spPr>
      </p:pic>
      <p:sp>
        <p:nvSpPr>
          <p:cNvPr id="360" name="Google Shape;360;g18ee4f9d572_0_231"/>
          <p:cNvSpPr txBox="1"/>
          <p:nvPr/>
        </p:nvSpPr>
        <p:spPr>
          <a:xfrm>
            <a:off x="536286" y="1433428"/>
            <a:ext cx="5506763" cy="4582225"/>
          </a:xfrm>
          <a:prstGeom prst="rect">
            <a:avLst/>
          </a:prstGeom>
          <a:noFill/>
          <a:ln>
            <a:noFill/>
          </a:ln>
        </p:spPr>
        <p:txBody>
          <a:bodyPr spcFirstLastPara="1" wrap="square" lIns="46772" tIns="46772" rIns="46772" bIns="46772" anchor="t" anchorCtr="0">
            <a:spAutoFit/>
          </a:bodyPr>
          <a:lstStyle/>
          <a:p>
            <a:pPr marL="308623" marR="0" lvl="0" indent="-292379" algn="l" defTabSz="914400" rtl="0" eaLnBrk="1" fontAlgn="auto" latinLnBrk="0" hangingPunct="1">
              <a:lnSpc>
                <a:spcPct val="100000"/>
              </a:lnSpc>
              <a:spcBef>
                <a:spcPts val="0"/>
              </a:spcBef>
              <a:spcAft>
                <a:spcPts val="0"/>
              </a:spcAft>
              <a:buClr>
                <a:srgbClr val="000000"/>
              </a:buClr>
              <a:buSzPts val="3420"/>
              <a:buFont typeface="Arial"/>
              <a:buChar char="•"/>
              <a:tabLst/>
              <a:defRPr/>
            </a:pPr>
            <a:r>
              <a:rPr kumimoji="0" lang="en-US" sz="1944" b="1" i="0" u="none" strike="noStrike" kern="1200" cap="none" spc="0" normalizeH="0" baseline="0" noProof="0" dirty="0">
                <a:ln>
                  <a:noFill/>
                </a:ln>
                <a:solidFill>
                  <a:srgbClr val="990000"/>
                </a:solidFill>
                <a:effectLst/>
                <a:uLnTx/>
                <a:uFillTx/>
                <a:latin typeface="Roboto"/>
                <a:ea typeface="Roboto"/>
                <a:cs typeface="Roboto"/>
                <a:sym typeface="Roboto"/>
              </a:rPr>
              <a:t>Primary outcome measures</a:t>
            </a:r>
            <a:endParaRPr kumimoji="0" sz="716" b="0" i="0" u="none" strike="noStrike" kern="1200" cap="none" spc="0" normalizeH="0" baseline="0" noProof="0" dirty="0">
              <a:ln>
                <a:noFill/>
              </a:ln>
              <a:solidFill>
                <a:srgbClr val="000000"/>
              </a:solidFill>
              <a:effectLst/>
              <a:uLnTx/>
              <a:uFillTx/>
              <a:latin typeface="Arial"/>
              <a:ea typeface="Arial"/>
              <a:cs typeface="Arial"/>
              <a:sym typeface="Arial"/>
            </a:endParaRPr>
          </a:p>
          <a:p>
            <a:pPr marL="308623" marR="0" lvl="0" indent="-181275" algn="l" defTabSz="914400" rtl="0" eaLnBrk="1" fontAlgn="auto" latinLnBrk="0" hangingPunct="1">
              <a:lnSpc>
                <a:spcPct val="100000"/>
              </a:lnSpc>
              <a:spcBef>
                <a:spcPts val="0"/>
              </a:spcBef>
              <a:spcAft>
                <a:spcPts val="0"/>
              </a:spcAft>
              <a:buClr>
                <a:srgbClr val="000000"/>
              </a:buClr>
              <a:buSzPts val="3420"/>
              <a:buFontTx/>
              <a:buNone/>
              <a:tabLst/>
              <a:defRPr/>
            </a:pPr>
            <a:endParaRPr kumimoji="0" sz="1944" b="1" i="0" u="none" strike="noStrike" kern="1200" cap="none" spc="0" normalizeH="0" baseline="0" noProof="0" dirty="0">
              <a:ln>
                <a:noFill/>
              </a:ln>
              <a:solidFill>
                <a:srgbClr val="990000"/>
              </a:solidFill>
              <a:effectLst/>
              <a:uLnTx/>
              <a:uFillTx/>
              <a:latin typeface="Roboto"/>
              <a:ea typeface="Roboto"/>
              <a:cs typeface="Roboto"/>
              <a:sym typeface="Roboto"/>
            </a:endParaRPr>
          </a:p>
          <a:p>
            <a:pPr marL="584759" marR="0" lvl="0" indent="-292379" algn="l" defTabSz="914400" rtl="0" eaLnBrk="1" fontAlgn="auto" latinLnBrk="0" hangingPunct="1">
              <a:lnSpc>
                <a:spcPct val="100000"/>
              </a:lnSpc>
              <a:spcBef>
                <a:spcPts val="0"/>
              </a:spcBef>
              <a:spcAft>
                <a:spcPts val="0"/>
              </a:spcAft>
              <a:buClr>
                <a:srgbClr val="000000"/>
              </a:buClr>
              <a:buSzPts val="1900"/>
              <a:buFont typeface="Courier New"/>
              <a:buChar char="o"/>
              <a:tabLst/>
              <a:defRPr/>
            </a:pPr>
            <a:r>
              <a:rPr kumimoji="0" lang="en-US" sz="1944" b="0" i="0" u="none" strike="noStrike" kern="1200" cap="none" spc="0" normalizeH="0" baseline="0" noProof="0" dirty="0">
                <a:ln>
                  <a:noFill/>
                </a:ln>
                <a:solidFill>
                  <a:srgbClr val="000000"/>
                </a:solidFill>
                <a:effectLst/>
                <a:uLnTx/>
                <a:uFillTx/>
                <a:latin typeface="Roboto"/>
                <a:ea typeface="Roboto"/>
                <a:cs typeface="Roboto"/>
                <a:sym typeface="Roboto"/>
              </a:rPr>
              <a:t>Improve clinician support systems at Keck</a:t>
            </a:r>
            <a:endParaRPr kumimoji="0" sz="716" b="0" i="0" u="none" strike="noStrike" kern="1200" cap="none" spc="0" normalizeH="0" baseline="0" noProof="0" dirty="0">
              <a:ln>
                <a:noFill/>
              </a:ln>
              <a:solidFill>
                <a:srgbClr val="000000"/>
              </a:solidFill>
              <a:effectLst/>
              <a:uLnTx/>
              <a:uFillTx/>
              <a:latin typeface="Arial"/>
              <a:ea typeface="Arial"/>
              <a:cs typeface="Arial"/>
              <a:sym typeface="Arial"/>
            </a:endParaRPr>
          </a:p>
          <a:p>
            <a:pPr marL="584759" marR="0" lvl="0" indent="-292379" algn="l" defTabSz="914400" rtl="0" eaLnBrk="1" fontAlgn="auto" latinLnBrk="0" hangingPunct="1">
              <a:lnSpc>
                <a:spcPct val="100000"/>
              </a:lnSpc>
              <a:spcBef>
                <a:spcPts val="0"/>
              </a:spcBef>
              <a:spcAft>
                <a:spcPts val="0"/>
              </a:spcAft>
              <a:buClr>
                <a:srgbClr val="000000"/>
              </a:buClr>
              <a:buSzPts val="1900"/>
              <a:buFont typeface="Courier New"/>
              <a:buChar char="o"/>
              <a:tabLst/>
              <a:defRPr/>
            </a:pPr>
            <a:r>
              <a:rPr kumimoji="0" lang="en-US" sz="1944" b="0" i="0" u="none" strike="noStrike" kern="1200" cap="none" spc="0" normalizeH="0" baseline="0" noProof="0" dirty="0">
                <a:ln>
                  <a:noFill/>
                </a:ln>
                <a:solidFill>
                  <a:srgbClr val="000000"/>
                </a:solidFill>
                <a:effectLst/>
                <a:uLnTx/>
                <a:uFillTx/>
                <a:latin typeface="Roboto"/>
                <a:ea typeface="Roboto"/>
                <a:cs typeface="Roboto"/>
                <a:sym typeface="Roboto"/>
              </a:rPr>
              <a:t>Decrease clinician burnout &amp; enhance clinician flourishing</a:t>
            </a:r>
            <a:endParaRPr kumimoji="0" sz="716" b="0" i="0" u="none" strike="noStrike" kern="1200" cap="none" spc="0" normalizeH="0" baseline="0" noProof="0" dirty="0">
              <a:ln>
                <a:noFill/>
              </a:ln>
              <a:solidFill>
                <a:srgbClr val="000000"/>
              </a:solidFill>
              <a:effectLst/>
              <a:uLnTx/>
              <a:uFillTx/>
              <a:latin typeface="Arial"/>
              <a:ea typeface="Arial"/>
              <a:cs typeface="Arial"/>
              <a:sym typeface="Arial"/>
            </a:endParaRPr>
          </a:p>
          <a:p>
            <a:pPr marL="584759" marR="0" lvl="0" indent="-292379" algn="l" defTabSz="914400" rtl="0" eaLnBrk="1" fontAlgn="auto" latinLnBrk="0" hangingPunct="1">
              <a:lnSpc>
                <a:spcPct val="100000"/>
              </a:lnSpc>
              <a:spcBef>
                <a:spcPts val="0"/>
              </a:spcBef>
              <a:spcAft>
                <a:spcPts val="0"/>
              </a:spcAft>
              <a:buClr>
                <a:srgbClr val="000000"/>
              </a:buClr>
              <a:buSzPts val="1900"/>
              <a:buFont typeface="Courier New"/>
              <a:buChar char="o"/>
              <a:tabLst/>
              <a:defRPr/>
            </a:pPr>
            <a:r>
              <a:rPr kumimoji="0" lang="en-US" sz="1944" b="0" i="0" u="none" strike="noStrike" kern="1200" cap="none" spc="0" normalizeH="0" baseline="0" noProof="0" dirty="0">
                <a:ln>
                  <a:noFill/>
                </a:ln>
                <a:solidFill>
                  <a:srgbClr val="000000"/>
                </a:solidFill>
                <a:effectLst/>
                <a:uLnTx/>
                <a:uFillTx/>
                <a:latin typeface="Roboto"/>
                <a:ea typeface="Roboto"/>
                <a:cs typeface="Roboto"/>
                <a:sym typeface="Roboto"/>
              </a:rPr>
              <a:t>Increase clinician work satisfaction</a:t>
            </a:r>
            <a:endParaRPr kumimoji="0" sz="716" b="0" i="0" u="none" strike="noStrike" kern="1200" cap="none" spc="0" normalizeH="0" baseline="0" noProof="0" dirty="0">
              <a:ln>
                <a:noFill/>
              </a:ln>
              <a:solidFill>
                <a:srgbClr val="000000"/>
              </a:solidFill>
              <a:effectLst/>
              <a:uLnTx/>
              <a:uFillTx/>
              <a:latin typeface="Arial"/>
              <a:ea typeface="Arial"/>
              <a:cs typeface="Arial"/>
              <a:sym typeface="Arial"/>
            </a:endParaRPr>
          </a:p>
          <a:p>
            <a:pPr marL="584759" marR="0" lvl="0" indent="-292379" algn="l" defTabSz="914400" rtl="0" eaLnBrk="1" fontAlgn="auto" latinLnBrk="0" hangingPunct="1">
              <a:lnSpc>
                <a:spcPct val="100000"/>
              </a:lnSpc>
              <a:spcBef>
                <a:spcPts val="0"/>
              </a:spcBef>
              <a:spcAft>
                <a:spcPts val="0"/>
              </a:spcAft>
              <a:buClr>
                <a:srgbClr val="000000"/>
              </a:buClr>
              <a:buSzPts val="1900"/>
              <a:buFont typeface="Courier New"/>
              <a:buChar char="o"/>
              <a:tabLst/>
              <a:defRPr/>
            </a:pPr>
            <a:r>
              <a:rPr kumimoji="0" lang="en-US" sz="1944" b="0" i="0" u="none" strike="noStrike" kern="1200" cap="none" spc="0" normalizeH="0" baseline="0" noProof="0" dirty="0">
                <a:ln>
                  <a:noFill/>
                </a:ln>
                <a:solidFill>
                  <a:srgbClr val="000000"/>
                </a:solidFill>
                <a:effectLst/>
                <a:uLnTx/>
                <a:uFillTx/>
                <a:latin typeface="Roboto"/>
                <a:ea typeface="Roboto"/>
                <a:cs typeface="Roboto"/>
                <a:sym typeface="Roboto"/>
              </a:rPr>
              <a:t>Increase clinician retention</a:t>
            </a:r>
            <a:endParaRPr kumimoji="0" sz="716" b="0" i="0" u="none" strike="noStrike" kern="1200" cap="none" spc="0" normalizeH="0" baseline="0" noProof="0" dirty="0">
              <a:ln>
                <a:noFill/>
              </a:ln>
              <a:solidFill>
                <a:srgbClr val="000000"/>
              </a:solidFill>
              <a:effectLst/>
              <a:uLnTx/>
              <a:uFillTx/>
              <a:latin typeface="Arial"/>
              <a:ea typeface="Arial"/>
              <a:cs typeface="Arial"/>
              <a:sym typeface="Arial"/>
            </a:endParaRPr>
          </a:p>
          <a:p>
            <a:pPr marL="16243" marR="0" lvl="0" indent="0" algn="l" defTabSz="914400" rtl="0" eaLnBrk="1" fontAlgn="auto" latinLnBrk="0" hangingPunct="1">
              <a:lnSpc>
                <a:spcPct val="100000"/>
              </a:lnSpc>
              <a:spcBef>
                <a:spcPts val="0"/>
              </a:spcBef>
              <a:spcAft>
                <a:spcPts val="0"/>
              </a:spcAft>
              <a:buClr>
                <a:srgbClr val="000000"/>
              </a:buClr>
              <a:buSzPts val="3800"/>
              <a:buFontTx/>
              <a:buNone/>
              <a:tabLst/>
              <a:defRPr/>
            </a:pPr>
            <a:endParaRPr kumimoji="0" sz="1944" b="0" i="0" u="none" strike="noStrike" kern="1200" cap="none" spc="0" normalizeH="0" baseline="0" noProof="0" dirty="0">
              <a:ln>
                <a:noFill/>
              </a:ln>
              <a:solidFill>
                <a:srgbClr val="000000"/>
              </a:solidFill>
              <a:effectLst/>
              <a:uLnTx/>
              <a:uFillTx/>
              <a:latin typeface="Roboto"/>
              <a:ea typeface="Roboto"/>
              <a:cs typeface="Roboto"/>
              <a:sym typeface="Roboto"/>
            </a:endParaRPr>
          </a:p>
          <a:p>
            <a:pPr marL="308623" marR="0" lvl="0" indent="-292379" algn="l" defTabSz="914400" rtl="0" eaLnBrk="1" fontAlgn="auto" latinLnBrk="0" hangingPunct="1">
              <a:lnSpc>
                <a:spcPct val="100000"/>
              </a:lnSpc>
              <a:spcBef>
                <a:spcPts val="0"/>
              </a:spcBef>
              <a:spcAft>
                <a:spcPts val="0"/>
              </a:spcAft>
              <a:buClr>
                <a:srgbClr val="000000"/>
              </a:buClr>
              <a:buSzPts val="3420"/>
              <a:buFont typeface="Arial"/>
              <a:buChar char="•"/>
              <a:tabLst/>
              <a:defRPr/>
            </a:pPr>
            <a:r>
              <a:rPr kumimoji="0" lang="en-US" sz="1944" b="1" i="0" u="none" strike="noStrike" kern="1200" cap="none" spc="0" normalizeH="0" baseline="0" noProof="0" dirty="0">
                <a:ln>
                  <a:noFill/>
                </a:ln>
                <a:solidFill>
                  <a:srgbClr val="990000"/>
                </a:solidFill>
                <a:effectLst/>
                <a:uLnTx/>
                <a:uFillTx/>
                <a:latin typeface="Roboto"/>
                <a:ea typeface="Roboto"/>
                <a:cs typeface="Roboto"/>
                <a:sym typeface="Roboto"/>
              </a:rPr>
              <a:t>Secondary outcome measures</a:t>
            </a:r>
            <a:endParaRPr kumimoji="0" sz="716" b="0" i="0" u="none" strike="noStrike" kern="1200" cap="none" spc="0" normalizeH="0" baseline="0" noProof="0" dirty="0">
              <a:ln>
                <a:noFill/>
              </a:ln>
              <a:solidFill>
                <a:srgbClr val="000000"/>
              </a:solidFill>
              <a:effectLst/>
              <a:uLnTx/>
              <a:uFillTx/>
              <a:latin typeface="Arial"/>
              <a:ea typeface="Arial"/>
              <a:cs typeface="Arial"/>
              <a:sym typeface="Arial"/>
            </a:endParaRPr>
          </a:p>
          <a:p>
            <a:pPr marL="16243" marR="0" lvl="0" indent="0" algn="l" defTabSz="914400" rtl="0" eaLnBrk="1" fontAlgn="auto" latinLnBrk="0" hangingPunct="1">
              <a:lnSpc>
                <a:spcPct val="100000"/>
              </a:lnSpc>
              <a:spcBef>
                <a:spcPts val="0"/>
              </a:spcBef>
              <a:spcAft>
                <a:spcPts val="0"/>
              </a:spcAft>
              <a:buClr>
                <a:srgbClr val="000000"/>
              </a:buClr>
              <a:buSzPts val="3800"/>
              <a:buFontTx/>
              <a:buNone/>
              <a:tabLst/>
              <a:defRPr/>
            </a:pPr>
            <a:endParaRPr kumimoji="0" sz="1944" b="0" i="0" u="none" strike="noStrike" kern="1200" cap="none" spc="0" normalizeH="0" baseline="0" noProof="0" dirty="0">
              <a:ln>
                <a:noFill/>
              </a:ln>
              <a:solidFill>
                <a:srgbClr val="000000"/>
              </a:solidFill>
              <a:effectLst/>
              <a:uLnTx/>
              <a:uFillTx/>
              <a:latin typeface="Roboto"/>
              <a:ea typeface="Roboto"/>
              <a:cs typeface="Roboto"/>
              <a:sym typeface="Roboto"/>
            </a:endParaRPr>
          </a:p>
          <a:p>
            <a:pPr marL="584759" marR="0" lvl="0" indent="-292379" algn="l" defTabSz="914400" rtl="0" eaLnBrk="1" fontAlgn="auto" latinLnBrk="0" hangingPunct="1">
              <a:lnSpc>
                <a:spcPct val="100000"/>
              </a:lnSpc>
              <a:spcBef>
                <a:spcPts val="0"/>
              </a:spcBef>
              <a:spcAft>
                <a:spcPts val="0"/>
              </a:spcAft>
              <a:buClr>
                <a:srgbClr val="000000"/>
              </a:buClr>
              <a:buSzPts val="1900"/>
              <a:buFont typeface="Courier New"/>
              <a:buChar char="o"/>
              <a:tabLst/>
              <a:defRPr/>
            </a:pPr>
            <a:r>
              <a:rPr kumimoji="0" lang="en-US" sz="1944" b="0" i="0" u="none" strike="noStrike" kern="1200" cap="none" spc="0" normalizeH="0" baseline="0" noProof="0" dirty="0">
                <a:ln>
                  <a:noFill/>
                </a:ln>
                <a:solidFill>
                  <a:srgbClr val="000000"/>
                </a:solidFill>
                <a:effectLst/>
                <a:uLnTx/>
                <a:uFillTx/>
                <a:latin typeface="Roboto"/>
                <a:ea typeface="Roboto"/>
                <a:cs typeface="Roboto"/>
                <a:sym typeface="Roboto"/>
              </a:rPr>
              <a:t>Improve patient care and outcomes</a:t>
            </a:r>
            <a:endParaRPr kumimoji="0" sz="716" b="0" i="0" u="none" strike="noStrike" kern="1200" cap="none" spc="0" normalizeH="0" baseline="0" noProof="0" dirty="0">
              <a:ln>
                <a:noFill/>
              </a:ln>
              <a:solidFill>
                <a:srgbClr val="000000"/>
              </a:solidFill>
              <a:effectLst/>
              <a:uLnTx/>
              <a:uFillTx/>
              <a:latin typeface="Arial"/>
              <a:ea typeface="Arial"/>
              <a:cs typeface="Arial"/>
              <a:sym typeface="Arial"/>
            </a:endParaRPr>
          </a:p>
          <a:p>
            <a:pPr marL="584759" marR="0" lvl="0" indent="-292379" algn="l" defTabSz="914400" rtl="0" eaLnBrk="1" fontAlgn="auto" latinLnBrk="0" hangingPunct="1">
              <a:lnSpc>
                <a:spcPct val="100000"/>
              </a:lnSpc>
              <a:spcBef>
                <a:spcPts val="0"/>
              </a:spcBef>
              <a:spcAft>
                <a:spcPts val="0"/>
              </a:spcAft>
              <a:buClr>
                <a:srgbClr val="000000"/>
              </a:buClr>
              <a:buSzPts val="1900"/>
              <a:buFont typeface="Courier New"/>
              <a:buChar char="o"/>
              <a:tabLst/>
              <a:defRPr/>
            </a:pPr>
            <a:r>
              <a:rPr kumimoji="0" lang="en-US" sz="1944" b="0" i="0" u="none" strike="noStrike" kern="1200" cap="none" spc="0" normalizeH="0" baseline="0" noProof="0" dirty="0">
                <a:ln>
                  <a:noFill/>
                </a:ln>
                <a:solidFill>
                  <a:srgbClr val="000000"/>
                </a:solidFill>
                <a:effectLst/>
                <a:uLnTx/>
                <a:uFillTx/>
                <a:latin typeface="Roboto"/>
                <a:ea typeface="Roboto"/>
                <a:cs typeface="Roboto"/>
                <a:sym typeface="Roboto"/>
              </a:rPr>
              <a:t>Develop evidence-based approaches to reduce clinician burnout and facilitate clinician flourishing which could be utilized by hospitals across the country</a:t>
            </a:r>
            <a:endParaRPr kumimoji="0" sz="716"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61" name="Google Shape;361;g18ee4f9d572_0_231"/>
          <p:cNvSpPr txBox="1"/>
          <p:nvPr/>
        </p:nvSpPr>
        <p:spPr>
          <a:xfrm>
            <a:off x="536286" y="286488"/>
            <a:ext cx="5358657" cy="629852"/>
          </a:xfrm>
          <a:prstGeom prst="rect">
            <a:avLst/>
          </a:prstGeom>
          <a:noFill/>
          <a:ln>
            <a:noFill/>
          </a:ln>
        </p:spPr>
        <p:txBody>
          <a:bodyPr spcFirstLastPara="1" wrap="square" lIns="0" tIns="0" rIns="0" bIns="0" anchor="ctr" anchorCtr="0">
            <a:spAutoFit/>
          </a:bodyPr>
          <a:lstStyle/>
          <a:p>
            <a:pPr marL="16366" marR="0" lvl="0" indent="0" algn="l" defTabSz="914400" rtl="0" eaLnBrk="1" fontAlgn="auto" latinLnBrk="0" hangingPunct="1">
              <a:lnSpc>
                <a:spcPct val="100000"/>
              </a:lnSpc>
              <a:spcBef>
                <a:spcPts val="0"/>
              </a:spcBef>
              <a:spcAft>
                <a:spcPts val="0"/>
              </a:spcAft>
              <a:buClr>
                <a:srgbClr val="FFCC00"/>
              </a:buClr>
              <a:buSzPts val="8800"/>
              <a:buFontTx/>
              <a:buNone/>
              <a:tabLst/>
              <a:defRPr/>
            </a:pPr>
            <a:r>
              <a:rPr kumimoji="0" lang="en-US" sz="4093" b="1" i="0" u="none" strike="noStrike" kern="1200" cap="none" spc="0" normalizeH="0" baseline="0" noProof="0" dirty="0">
                <a:ln>
                  <a:noFill/>
                </a:ln>
                <a:solidFill>
                  <a:srgbClr val="990000"/>
                </a:solidFill>
                <a:effectLst/>
                <a:uLnTx/>
                <a:uFillTx/>
                <a:latin typeface="Playfair Display"/>
                <a:ea typeface="Playfair Display"/>
                <a:cs typeface="Playfair Display"/>
                <a:sym typeface="Playfair Display"/>
              </a:rPr>
              <a:t>Potential Impact</a:t>
            </a:r>
            <a:endParaRPr kumimoji="0" sz="4093" b="1" i="0" u="none" strike="noStrike" kern="1200" cap="none" spc="0" normalizeH="0" baseline="0" noProof="0" dirty="0">
              <a:ln>
                <a:noFill/>
              </a:ln>
              <a:solidFill>
                <a:srgbClr val="990000"/>
              </a:solidFill>
              <a:effectLst/>
              <a:uLnTx/>
              <a:uFillTx/>
              <a:latin typeface="Playfair Display"/>
              <a:ea typeface="Playfair Display"/>
              <a:cs typeface="Playfair Display"/>
              <a:sym typeface="Playfair Display"/>
            </a:endParaRPr>
          </a:p>
        </p:txBody>
      </p:sp>
      <p:pic>
        <p:nvPicPr>
          <p:cNvPr id="362" name="Google Shape;362;g18ee4f9d572_0_231"/>
          <p:cNvPicPr preferRelativeResize="0"/>
          <p:nvPr/>
        </p:nvPicPr>
        <p:blipFill rotWithShape="1">
          <a:blip r:embed="rId5">
            <a:alphaModFix/>
          </a:blip>
          <a:srcRect/>
          <a:stretch/>
        </p:blipFill>
        <p:spPr>
          <a:xfrm>
            <a:off x="11458448" y="6156422"/>
            <a:ext cx="538712" cy="51457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11"/>
          <p:cNvPicPr preferRelativeResize="0"/>
          <p:nvPr/>
        </p:nvPicPr>
        <p:blipFill rotWithShape="1">
          <a:blip r:embed="rId3">
            <a:alphaModFix/>
          </a:blip>
          <a:srcRect l="34412" t="7347" r="704" b="37942"/>
          <a:stretch/>
        </p:blipFill>
        <p:spPr>
          <a:xfrm>
            <a:off x="-1" y="102"/>
            <a:ext cx="12192001" cy="6857797"/>
          </a:xfrm>
          <a:prstGeom prst="rect">
            <a:avLst/>
          </a:prstGeom>
          <a:noFill/>
          <a:ln>
            <a:noFill/>
          </a:ln>
        </p:spPr>
      </p:pic>
      <p:sp>
        <p:nvSpPr>
          <p:cNvPr id="368" name="Google Shape;368;p11"/>
          <p:cNvSpPr/>
          <p:nvPr/>
        </p:nvSpPr>
        <p:spPr>
          <a:xfrm>
            <a:off x="-1" y="-250041"/>
            <a:ext cx="12347601" cy="7107939"/>
          </a:xfrm>
          <a:prstGeom prst="rect">
            <a:avLst/>
          </a:prstGeom>
          <a:solidFill>
            <a:schemeClr val="dk1">
              <a:alpha val="83137"/>
            </a:schemeClr>
          </a:solidFill>
          <a:ln>
            <a:noFill/>
          </a:ln>
        </p:spPr>
        <p:txBody>
          <a:bodyPr spcFirstLastPara="1" wrap="square" lIns="46772" tIns="23380" rIns="46772" bIns="2338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134"/>
              <a:buFontTx/>
              <a:buNone/>
              <a:tabLst/>
              <a:defRPr/>
            </a:pPr>
            <a:endParaRPr kumimoji="0" sz="1092" b="0" i="0" u="none" strike="noStrike" kern="1200" cap="none" spc="0" normalizeH="0" baseline="0" noProof="0">
              <a:ln>
                <a:noFill/>
              </a:ln>
              <a:solidFill>
                <a:srgbClr val="FFCC00"/>
              </a:solidFill>
              <a:effectLst/>
              <a:uLnTx/>
              <a:uFillTx/>
              <a:latin typeface="Arial"/>
              <a:ea typeface="Arial"/>
              <a:cs typeface="Arial"/>
              <a:sym typeface="Arial"/>
            </a:endParaRPr>
          </a:p>
        </p:txBody>
      </p:sp>
      <p:grpSp>
        <p:nvGrpSpPr>
          <p:cNvPr id="369" name="Google Shape;369;p11"/>
          <p:cNvGrpSpPr/>
          <p:nvPr/>
        </p:nvGrpSpPr>
        <p:grpSpPr>
          <a:xfrm>
            <a:off x="8470759" y="243466"/>
            <a:ext cx="3470656" cy="3470656"/>
            <a:chOff x="14978672" y="2751838"/>
            <a:chExt cx="6784048" cy="6784048"/>
          </a:xfrm>
        </p:grpSpPr>
        <p:sp>
          <p:nvSpPr>
            <p:cNvPr id="370" name="Google Shape;370;p11"/>
            <p:cNvSpPr/>
            <p:nvPr/>
          </p:nvSpPr>
          <p:spPr>
            <a:xfrm>
              <a:off x="14978672" y="2751838"/>
              <a:ext cx="6784048" cy="6784048"/>
            </a:xfrm>
            <a:prstGeom prst="ellipse">
              <a:avLst/>
            </a:prstGeom>
            <a:solidFill>
              <a:schemeClr val="lt1"/>
            </a:solidFill>
            <a:ln>
              <a:noFill/>
            </a:ln>
          </p:spPr>
          <p:txBody>
            <a:bodyPr spcFirstLastPara="1" wrap="square" lIns="46772" tIns="23380" rIns="46772" bIns="2338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Tx/>
                <a:buNone/>
                <a:tabLst/>
                <a:defRPr/>
              </a:pPr>
              <a:endParaRPr kumimoji="0" sz="716" b="0" i="0" u="none" strike="noStrike" kern="1200" cap="none" spc="0" normalizeH="0" baseline="0" noProof="0">
                <a:ln>
                  <a:noFill/>
                </a:ln>
                <a:solidFill>
                  <a:srgbClr val="FFFFFF"/>
                </a:solidFill>
                <a:effectLst/>
                <a:uLnTx/>
                <a:uFillTx/>
                <a:latin typeface="Arial"/>
                <a:ea typeface="Arial"/>
                <a:cs typeface="Arial"/>
                <a:sym typeface="Arial"/>
              </a:endParaRPr>
            </a:p>
          </p:txBody>
        </p:sp>
        <p:pic>
          <p:nvPicPr>
            <p:cNvPr id="371" name="Google Shape;371;p11"/>
            <p:cNvPicPr preferRelativeResize="0"/>
            <p:nvPr/>
          </p:nvPicPr>
          <p:blipFill rotWithShape="1">
            <a:blip r:embed="rId4">
              <a:alphaModFix/>
            </a:blip>
            <a:srcRect/>
            <a:stretch/>
          </p:blipFill>
          <p:spPr>
            <a:xfrm>
              <a:off x="16501958" y="3414315"/>
              <a:ext cx="3737476" cy="5459095"/>
            </a:xfrm>
            <a:prstGeom prst="rect">
              <a:avLst/>
            </a:prstGeom>
            <a:noFill/>
            <a:ln>
              <a:noFill/>
            </a:ln>
          </p:spPr>
        </p:pic>
      </p:grpSp>
      <p:sp>
        <p:nvSpPr>
          <p:cNvPr id="2" name="TextBox 1">
            <a:extLst>
              <a:ext uri="{FF2B5EF4-FFF2-40B4-BE49-F238E27FC236}">
                <a16:creationId xmlns:a16="http://schemas.microsoft.com/office/drawing/2014/main" id="{0E0F2732-BEA8-61C4-A9FA-6C251E5AD902}"/>
              </a:ext>
            </a:extLst>
          </p:cNvPr>
          <p:cNvSpPr txBox="1"/>
          <p:nvPr/>
        </p:nvSpPr>
        <p:spPr>
          <a:xfrm>
            <a:off x="3368645" y="5402497"/>
            <a:ext cx="5454708" cy="8481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56" b="0" i="0" u="none" strike="noStrike" kern="1200" cap="none" spc="0" normalizeH="0" baseline="0" noProof="0" dirty="0">
                <a:ln>
                  <a:noFill/>
                </a:ln>
                <a:solidFill>
                  <a:srgbClr val="FFFFFF"/>
                </a:solidFill>
                <a:effectLst/>
                <a:uLnTx/>
                <a:uFillTx/>
                <a:latin typeface="Franklin Gothic Book"/>
                <a:ea typeface="+mn-ea"/>
                <a:cs typeface="+mn-cs"/>
              </a:rPr>
              <a:t>For more information, please email clinicianwellbeingstudy@usc.edu</a:t>
            </a:r>
          </a:p>
        </p:txBody>
      </p:sp>
      <p:sp>
        <p:nvSpPr>
          <p:cNvPr id="8" name="TextBox 7">
            <a:extLst>
              <a:ext uri="{FF2B5EF4-FFF2-40B4-BE49-F238E27FC236}">
                <a16:creationId xmlns:a16="http://schemas.microsoft.com/office/drawing/2014/main" id="{DE113445-7B22-42E8-92E9-44DB06F9EFD8}"/>
              </a:ext>
            </a:extLst>
          </p:cNvPr>
          <p:cNvSpPr txBox="1"/>
          <p:nvPr/>
        </p:nvSpPr>
        <p:spPr>
          <a:xfrm>
            <a:off x="3544765" y="2614195"/>
            <a:ext cx="545470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Franklin Gothic Book"/>
                <a:ea typeface="+mn-ea"/>
                <a:cs typeface="+mn-cs"/>
              </a:rPr>
              <a:t>Ongoing qualitative feedback and notable observations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537828-7DD1-C1CB-5C15-AA4FADC29741}"/>
              </a:ext>
            </a:extLst>
          </p:cNvPr>
          <p:cNvSpPr>
            <a:spLocks noGrp="1"/>
          </p:cNvSpPr>
          <p:nvPr>
            <p:ph sz="half" idx="2"/>
          </p:nvPr>
        </p:nvSpPr>
        <p:spPr>
          <a:xfrm>
            <a:off x="6376737" y="1651246"/>
            <a:ext cx="5333261" cy="4617720"/>
          </a:xfrm>
        </p:spPr>
        <p:txBody>
          <a:bodyPr wrap="square" anchor="t">
            <a:normAutofit/>
          </a:bodyPr>
          <a:lstStyle/>
          <a:p>
            <a:pPr marL="285750" indent="-285750">
              <a:lnSpc>
                <a:spcPct val="90000"/>
              </a:lnSpc>
              <a:buFont typeface="Arial" panose="020B0604020202020204" pitchFamily="34" charset="0"/>
              <a:buChar char="•"/>
            </a:pPr>
            <a:r>
              <a:rPr lang="en-US" sz="2200" dirty="0"/>
              <a:t>Widespread calls for systemic changes, “burnout is not an individual problem triggered by personal limitations” (Moss et al., 2016) </a:t>
            </a:r>
          </a:p>
          <a:p>
            <a:pPr marL="115888" lvl="1" indent="-285750">
              <a:lnSpc>
                <a:spcPct val="90000"/>
              </a:lnSpc>
              <a:buFont typeface="Arial" panose="020B0604020202020204" pitchFamily="34" charset="0"/>
              <a:buChar char="•"/>
            </a:pPr>
            <a:r>
              <a:rPr lang="en-US" sz="2000" i="1" dirty="0"/>
              <a:t>While we wait for culture change to happen… </a:t>
            </a:r>
          </a:p>
          <a:p>
            <a:pPr marL="285750" indent="-285750">
              <a:lnSpc>
                <a:spcPct val="90000"/>
              </a:lnSpc>
              <a:buFont typeface="Arial" panose="020B0604020202020204" pitchFamily="34" charset="0"/>
              <a:buChar char="•"/>
            </a:pPr>
            <a:r>
              <a:rPr lang="en-US" sz="2400" dirty="0"/>
              <a:t>Individual Domain</a:t>
            </a:r>
          </a:p>
          <a:p>
            <a:pPr marL="115888" lvl="1" indent="-285750">
              <a:lnSpc>
                <a:spcPct val="90000"/>
              </a:lnSpc>
              <a:buFont typeface="Arial" panose="020B0604020202020204" pitchFamily="34" charset="0"/>
              <a:buChar char="•"/>
            </a:pPr>
            <a:r>
              <a:rPr lang="en-US" dirty="0"/>
              <a:t>Mindful awareness, Self-worth, Values clarification, Meaning making</a:t>
            </a:r>
            <a:endParaRPr lang="en-US" sz="2800" dirty="0"/>
          </a:p>
        </p:txBody>
      </p:sp>
      <p:sp>
        <p:nvSpPr>
          <p:cNvPr id="2" name="Title 1">
            <a:extLst>
              <a:ext uri="{FF2B5EF4-FFF2-40B4-BE49-F238E27FC236}">
                <a16:creationId xmlns:a16="http://schemas.microsoft.com/office/drawing/2014/main" id="{E66E6AA7-D789-A040-B39A-613DF52399F4}"/>
              </a:ext>
            </a:extLst>
          </p:cNvPr>
          <p:cNvSpPr>
            <a:spLocks noGrp="1"/>
          </p:cNvSpPr>
          <p:nvPr>
            <p:ph type="title"/>
          </p:nvPr>
        </p:nvSpPr>
        <p:spPr>
          <a:xfrm>
            <a:off x="2346326" y="365126"/>
            <a:ext cx="7521575" cy="549275"/>
          </a:xfrm>
        </p:spPr>
        <p:txBody>
          <a:bodyPr anchor="ctr">
            <a:normAutofit/>
          </a:bodyPr>
          <a:lstStyle/>
          <a:p>
            <a:r>
              <a:rPr lang="en-US" dirty="0"/>
              <a:t>flourishing by domain</a:t>
            </a:r>
          </a:p>
        </p:txBody>
      </p:sp>
      <p:pic>
        <p:nvPicPr>
          <p:cNvPr id="6" name="Picture 5" descr="An hourglass on a wooden surface&#10;&#10;Description automatically generated">
            <a:extLst>
              <a:ext uri="{FF2B5EF4-FFF2-40B4-BE49-F238E27FC236}">
                <a16:creationId xmlns:a16="http://schemas.microsoft.com/office/drawing/2014/main" id="{0AB0F176-6FED-0CF0-B7F6-2FB7CD8D8B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796" y="1651246"/>
            <a:ext cx="5334000" cy="3562350"/>
          </a:xfrm>
          <a:prstGeom prst="rect">
            <a:avLst/>
          </a:prstGeom>
        </p:spPr>
      </p:pic>
    </p:spTree>
    <p:extLst>
      <p:ext uri="{BB962C8B-B14F-4D97-AF65-F5344CB8AC3E}">
        <p14:creationId xmlns:p14="http://schemas.microsoft.com/office/powerpoint/2010/main" val="17059404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537828-7DD1-C1CB-5C15-AA4FADC29741}"/>
              </a:ext>
            </a:extLst>
          </p:cNvPr>
          <p:cNvSpPr>
            <a:spLocks noGrp="1"/>
          </p:cNvSpPr>
          <p:nvPr>
            <p:ph sz="half" idx="2"/>
          </p:nvPr>
        </p:nvSpPr>
        <p:spPr>
          <a:xfrm>
            <a:off x="1189608" y="1500326"/>
            <a:ext cx="9880846" cy="4214674"/>
          </a:xfrm>
        </p:spPr>
        <p:txBody>
          <a:bodyPr wrap="square" anchor="t">
            <a:normAutofit/>
          </a:bodyPr>
          <a:lstStyle/>
          <a:p>
            <a:pPr lvl="1"/>
            <a:r>
              <a:rPr lang="en-US" dirty="0"/>
              <a:t>CU Flourish </a:t>
            </a:r>
            <a:r>
              <a:rPr lang="en-US" sz="1600" dirty="0"/>
              <a:t>(Beacham et al., 2020)</a:t>
            </a:r>
          </a:p>
          <a:p>
            <a:pPr lvl="2"/>
            <a:r>
              <a:rPr lang="en-US" dirty="0"/>
              <a:t>Roots: PERMAH model </a:t>
            </a:r>
            <a:r>
              <a:rPr lang="en-US" sz="1200" dirty="0"/>
              <a:t>(Seligman, 2011; Butler &amp; Kern, 2016)</a:t>
            </a:r>
            <a:r>
              <a:rPr lang="en-US" dirty="0"/>
              <a:t> &amp; ACT </a:t>
            </a:r>
            <a:r>
              <a:rPr lang="en-US" sz="1400" dirty="0"/>
              <a:t>(</a:t>
            </a:r>
            <a:r>
              <a:rPr lang="en-US" sz="1400" dirty="0" err="1"/>
              <a:t>Bohlmeijer</a:t>
            </a:r>
            <a:r>
              <a:rPr lang="en-US" sz="1400" dirty="0"/>
              <a:t> 2011)</a:t>
            </a:r>
          </a:p>
          <a:p>
            <a:pPr lvl="2"/>
            <a:r>
              <a:rPr lang="en-US" sz="1400" dirty="0"/>
              <a:t>5 sessions with physicians, residents/fellows/students, researchers</a:t>
            </a:r>
          </a:p>
          <a:p>
            <a:pPr lvl="1"/>
            <a:r>
              <a:rPr lang="en-US" dirty="0"/>
              <a:t>Factors: Understanding well-being as a concept, mindfulness skills, values, grit, and cultivating positive emotion </a:t>
            </a:r>
          </a:p>
          <a:p>
            <a:pPr lvl="1"/>
            <a:r>
              <a:rPr lang="en-US" dirty="0"/>
              <a:t>Primary outcomes: flourishing (positive/negative PANAS score; </a:t>
            </a:r>
            <a:r>
              <a:rPr lang="en-US" sz="1400" dirty="0" err="1"/>
              <a:t>Kashdan</a:t>
            </a:r>
            <a:r>
              <a:rPr lang="en-US" sz="1400" dirty="0"/>
              <a:t> et al., 2009) </a:t>
            </a:r>
            <a:r>
              <a:rPr lang="en-US" dirty="0"/>
              <a:t>and workplace well-being increased. Secondary outcomes: increases in mindfulness, resilience </a:t>
            </a:r>
            <a:r>
              <a:rPr lang="en-US" sz="1400" dirty="0"/>
              <a:t>(approaching sig)</a:t>
            </a:r>
            <a:r>
              <a:rPr lang="en-US" dirty="0"/>
              <a:t>, self-efficacy</a:t>
            </a:r>
          </a:p>
          <a:p>
            <a:pPr lvl="2"/>
            <a:r>
              <a:rPr lang="en-US" dirty="0"/>
              <a:t>Participants rated self-efficacy highest in their ability to cultivate positive emotion, use mindfulness techniques and apply the PERMAH model of well-being.</a:t>
            </a:r>
          </a:p>
        </p:txBody>
      </p:sp>
      <p:sp>
        <p:nvSpPr>
          <p:cNvPr id="2" name="Title 1">
            <a:extLst>
              <a:ext uri="{FF2B5EF4-FFF2-40B4-BE49-F238E27FC236}">
                <a16:creationId xmlns:a16="http://schemas.microsoft.com/office/drawing/2014/main" id="{E66E6AA7-D789-A040-B39A-613DF52399F4}"/>
              </a:ext>
            </a:extLst>
          </p:cNvPr>
          <p:cNvSpPr>
            <a:spLocks noGrp="1"/>
          </p:cNvSpPr>
          <p:nvPr>
            <p:ph type="title"/>
          </p:nvPr>
        </p:nvSpPr>
        <p:spPr>
          <a:xfrm>
            <a:off x="2346326" y="365126"/>
            <a:ext cx="7521575" cy="549275"/>
          </a:xfrm>
        </p:spPr>
        <p:txBody>
          <a:bodyPr anchor="ctr">
            <a:normAutofit/>
          </a:bodyPr>
          <a:lstStyle/>
          <a:p>
            <a:r>
              <a:rPr lang="en-US" dirty="0"/>
              <a:t>intervention for healthcare providers</a:t>
            </a:r>
          </a:p>
        </p:txBody>
      </p:sp>
    </p:spTree>
    <p:extLst>
      <p:ext uri="{BB962C8B-B14F-4D97-AF65-F5344CB8AC3E}">
        <p14:creationId xmlns:p14="http://schemas.microsoft.com/office/powerpoint/2010/main" val="22168050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537828-7DD1-C1CB-5C15-AA4FADC29741}"/>
              </a:ext>
            </a:extLst>
          </p:cNvPr>
          <p:cNvSpPr>
            <a:spLocks noGrp="1"/>
          </p:cNvSpPr>
          <p:nvPr>
            <p:ph sz="half" idx="2"/>
          </p:nvPr>
        </p:nvSpPr>
        <p:spPr>
          <a:xfrm>
            <a:off x="1189608" y="1500326"/>
            <a:ext cx="9880846" cy="4214674"/>
          </a:xfrm>
        </p:spPr>
        <p:txBody>
          <a:bodyPr wrap="square" anchor="t">
            <a:normAutofit/>
          </a:bodyPr>
          <a:lstStyle/>
          <a:p>
            <a:pPr lvl="1"/>
            <a:r>
              <a:rPr lang="en-US" dirty="0"/>
              <a:t>Self-worth and self-care driven.	</a:t>
            </a:r>
          </a:p>
          <a:p>
            <a:pPr lvl="2"/>
            <a:r>
              <a:rPr lang="en-US" dirty="0"/>
              <a:t>Affirmation, “I deserve wellness, wholeness, and positive emotion.”</a:t>
            </a:r>
          </a:p>
          <a:p>
            <a:pPr lvl="1"/>
            <a:r>
              <a:rPr lang="en-US" dirty="0"/>
              <a:t>Value driven.</a:t>
            </a:r>
          </a:p>
          <a:p>
            <a:pPr lvl="2"/>
            <a:r>
              <a:rPr lang="en-US" dirty="0"/>
              <a:t>Affirmation, “I act in accordance with my core values.”</a:t>
            </a:r>
          </a:p>
          <a:p>
            <a:pPr lvl="1"/>
            <a:r>
              <a:rPr lang="en-US" dirty="0"/>
              <a:t> Mindful.</a:t>
            </a:r>
          </a:p>
          <a:p>
            <a:pPr lvl="2"/>
            <a:r>
              <a:rPr lang="en-US" dirty="0"/>
              <a:t>Affirmation, “I attend to the needs of my mind, body and spirit.”</a:t>
            </a:r>
          </a:p>
          <a:p>
            <a:pPr lvl="1"/>
            <a:r>
              <a:rPr lang="en-US" dirty="0"/>
              <a:t>Gritty.</a:t>
            </a:r>
          </a:p>
          <a:p>
            <a:pPr lvl="2"/>
            <a:r>
              <a:rPr lang="en-US" dirty="0"/>
              <a:t>Affirmation, “I am courageous in the organization of my priorities and pursuit of my long-term goals.”</a:t>
            </a:r>
          </a:p>
          <a:p>
            <a:pPr lvl="1"/>
            <a:r>
              <a:rPr lang="en-US" dirty="0" err="1"/>
              <a:t>Boundaried</a:t>
            </a:r>
            <a:r>
              <a:rPr lang="en-US" dirty="0"/>
              <a:t>.</a:t>
            </a:r>
          </a:p>
          <a:p>
            <a:pPr lvl="2"/>
            <a:r>
              <a:rPr lang="en-US" dirty="0"/>
              <a:t>Affirmation. “I show compassion for myself by setting boundaries accordingly.”</a:t>
            </a:r>
          </a:p>
          <a:p>
            <a:pPr lvl="1"/>
            <a:endParaRPr lang="en-US" dirty="0"/>
          </a:p>
        </p:txBody>
      </p:sp>
      <p:sp>
        <p:nvSpPr>
          <p:cNvPr id="2" name="Title 1">
            <a:extLst>
              <a:ext uri="{FF2B5EF4-FFF2-40B4-BE49-F238E27FC236}">
                <a16:creationId xmlns:a16="http://schemas.microsoft.com/office/drawing/2014/main" id="{E66E6AA7-D789-A040-B39A-613DF52399F4}"/>
              </a:ext>
            </a:extLst>
          </p:cNvPr>
          <p:cNvSpPr>
            <a:spLocks noGrp="1"/>
          </p:cNvSpPr>
          <p:nvPr>
            <p:ph type="title"/>
          </p:nvPr>
        </p:nvSpPr>
        <p:spPr>
          <a:xfrm>
            <a:off x="2346326" y="365126"/>
            <a:ext cx="7521575" cy="549275"/>
          </a:xfrm>
        </p:spPr>
        <p:txBody>
          <a:bodyPr anchor="ctr">
            <a:normAutofit/>
          </a:bodyPr>
          <a:lstStyle/>
          <a:p>
            <a:r>
              <a:rPr lang="en-US" dirty="0"/>
              <a:t>Individual flourishing</a:t>
            </a:r>
          </a:p>
        </p:txBody>
      </p:sp>
    </p:spTree>
    <p:extLst>
      <p:ext uri="{BB962C8B-B14F-4D97-AF65-F5344CB8AC3E}">
        <p14:creationId xmlns:p14="http://schemas.microsoft.com/office/powerpoint/2010/main" val="21564185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141613-F1F9-41A3-507C-230DDF2FFE59}"/>
              </a:ext>
            </a:extLst>
          </p:cNvPr>
          <p:cNvSpPr>
            <a:spLocks noGrp="1"/>
          </p:cNvSpPr>
          <p:nvPr>
            <p:ph sz="half" idx="2"/>
          </p:nvPr>
        </p:nvSpPr>
        <p:spPr>
          <a:xfrm>
            <a:off x="6447162" y="1337911"/>
            <a:ext cx="4267200" cy="3712464"/>
          </a:xfrm>
        </p:spPr>
        <p:txBody>
          <a:bodyPr/>
          <a:lstStyle/>
          <a:p>
            <a:r>
              <a:rPr lang="en-US" b="0" dirty="0"/>
              <a:t>34yo married white woman, ECP in ‘dream job’ at academic medical center x2 years, new mom, chronic headaches/body pain stemming from congenital condition</a:t>
            </a:r>
          </a:p>
        </p:txBody>
      </p:sp>
      <p:sp>
        <p:nvSpPr>
          <p:cNvPr id="4" name="Title 3">
            <a:extLst>
              <a:ext uri="{FF2B5EF4-FFF2-40B4-BE49-F238E27FC236}">
                <a16:creationId xmlns:a16="http://schemas.microsoft.com/office/drawing/2014/main" id="{DC5645DD-457E-52DF-E933-71E912BA2909}"/>
              </a:ext>
            </a:extLst>
          </p:cNvPr>
          <p:cNvSpPr>
            <a:spLocks noGrp="1"/>
          </p:cNvSpPr>
          <p:nvPr>
            <p:ph type="title"/>
          </p:nvPr>
        </p:nvSpPr>
        <p:spPr/>
        <p:txBody>
          <a:bodyPr/>
          <a:lstStyle/>
          <a:p>
            <a:r>
              <a:rPr lang="en-US" dirty="0"/>
              <a:t>Applying flourishing factors to individual example</a:t>
            </a:r>
          </a:p>
        </p:txBody>
      </p:sp>
      <p:pic>
        <p:nvPicPr>
          <p:cNvPr id="5" name="Picture 4" descr="A person standing on a mountain&#10;&#10;Description automatically generated">
            <a:extLst>
              <a:ext uri="{FF2B5EF4-FFF2-40B4-BE49-F238E27FC236}">
                <a16:creationId xmlns:a16="http://schemas.microsoft.com/office/drawing/2014/main" id="{669B90FB-F029-93FA-3FC7-559D947D2E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125" y="1683594"/>
            <a:ext cx="5000625" cy="2809875"/>
          </a:xfrm>
          <a:prstGeom prst="rect">
            <a:avLst/>
          </a:prstGeom>
        </p:spPr>
      </p:pic>
    </p:spTree>
    <p:extLst>
      <p:ext uri="{BB962C8B-B14F-4D97-AF65-F5344CB8AC3E}">
        <p14:creationId xmlns:p14="http://schemas.microsoft.com/office/powerpoint/2010/main" val="36629448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141613-F1F9-41A3-507C-230DDF2FFE59}"/>
              </a:ext>
            </a:extLst>
          </p:cNvPr>
          <p:cNvSpPr>
            <a:spLocks noGrp="1"/>
          </p:cNvSpPr>
          <p:nvPr>
            <p:ph sz="half" idx="2"/>
          </p:nvPr>
        </p:nvSpPr>
        <p:spPr>
          <a:xfrm>
            <a:off x="1179783" y="1292589"/>
            <a:ext cx="9056170" cy="3712464"/>
          </a:xfrm>
        </p:spPr>
        <p:txBody>
          <a:bodyPr/>
          <a:lstStyle/>
          <a:p>
            <a:pPr marL="0" indent="0"/>
            <a:r>
              <a:rPr lang="en-US" dirty="0"/>
              <a:t>Flourishing vs Burnout vs Tap Out</a:t>
            </a:r>
          </a:p>
          <a:p>
            <a:pPr marL="457200" indent="-457200">
              <a:buFont typeface="Arial" panose="020B0604020202020204" pitchFamily="34" charset="0"/>
              <a:buChar char="•"/>
            </a:pPr>
            <a:r>
              <a:rPr lang="en-US" dirty="0"/>
              <a:t>Health related factors </a:t>
            </a:r>
          </a:p>
          <a:p>
            <a:pPr marL="457200" indent="-457200">
              <a:buFont typeface="Arial" panose="020B0604020202020204" pitchFamily="34" charset="0"/>
              <a:buChar char="•"/>
            </a:pPr>
            <a:r>
              <a:rPr lang="en-US" dirty="0"/>
              <a:t>Family duties </a:t>
            </a:r>
          </a:p>
          <a:p>
            <a:pPr marL="457200" indent="-457200">
              <a:buFont typeface="Arial" panose="020B0604020202020204" pitchFamily="34" charset="0"/>
              <a:buChar char="•"/>
            </a:pPr>
            <a:r>
              <a:rPr lang="en-US" dirty="0"/>
              <a:t>Job performance anxiety</a:t>
            </a:r>
          </a:p>
          <a:p>
            <a:pPr marL="744538" lvl="3" indent="-457200">
              <a:buFont typeface="Arial" panose="020B0604020202020204" pitchFamily="34" charset="0"/>
              <a:buChar char="•"/>
            </a:pPr>
            <a:r>
              <a:rPr lang="en-US" dirty="0"/>
              <a:t>Available options for paid leave</a:t>
            </a:r>
          </a:p>
          <a:p>
            <a:pPr marL="744538" lvl="3" indent="-457200">
              <a:buFont typeface="Arial" panose="020B0604020202020204" pitchFamily="34" charset="0"/>
              <a:buChar char="•"/>
            </a:pPr>
            <a:r>
              <a:rPr lang="en-US" dirty="0"/>
              <a:t>Feedback from colleagues and leadership re: expectations and support</a:t>
            </a:r>
          </a:p>
          <a:p>
            <a:pPr marL="457200" indent="-457200">
              <a:buFont typeface="Arial" panose="020B0604020202020204" pitchFamily="34" charset="0"/>
              <a:buChar char="•"/>
            </a:pPr>
            <a:r>
              <a:rPr lang="en-US" dirty="0"/>
              <a:t>Burnout and apathy vs the battle with disappointment</a:t>
            </a:r>
          </a:p>
          <a:p>
            <a:pPr marL="744538" lvl="3" indent="-457200">
              <a:buFont typeface="Arial" panose="020B0604020202020204" pitchFamily="34" charset="0"/>
              <a:buChar char="•"/>
            </a:pPr>
            <a:r>
              <a:rPr lang="en-US" dirty="0"/>
              <a:t>“I worked so hard to get to this mountaintop…”</a:t>
            </a:r>
          </a:p>
          <a:p>
            <a:pPr marL="515938" lvl="2" indent="-457200">
              <a:buFont typeface="Arial" panose="020B0604020202020204" pitchFamily="34" charset="0"/>
              <a:buChar char="•"/>
            </a:pPr>
            <a:endParaRPr lang="en-US" dirty="0"/>
          </a:p>
          <a:p>
            <a:pPr marL="744538" lvl="3" indent="-457200">
              <a:buFont typeface="Arial" panose="020B0604020202020204" pitchFamily="34" charset="0"/>
              <a:buChar char="•"/>
            </a:pPr>
            <a:endParaRPr lang="en-US" dirty="0"/>
          </a:p>
        </p:txBody>
      </p:sp>
      <p:sp>
        <p:nvSpPr>
          <p:cNvPr id="4" name="Title 3">
            <a:extLst>
              <a:ext uri="{FF2B5EF4-FFF2-40B4-BE49-F238E27FC236}">
                <a16:creationId xmlns:a16="http://schemas.microsoft.com/office/drawing/2014/main" id="{DC5645DD-457E-52DF-E933-71E912BA2909}"/>
              </a:ext>
            </a:extLst>
          </p:cNvPr>
          <p:cNvSpPr>
            <a:spLocks noGrp="1"/>
          </p:cNvSpPr>
          <p:nvPr>
            <p:ph type="title"/>
          </p:nvPr>
        </p:nvSpPr>
        <p:spPr/>
        <p:txBody>
          <a:bodyPr/>
          <a:lstStyle/>
          <a:p>
            <a:r>
              <a:rPr lang="en-US" dirty="0"/>
              <a:t>Applying flourishing factors to individual example</a:t>
            </a:r>
          </a:p>
        </p:txBody>
      </p:sp>
    </p:spTree>
    <p:extLst>
      <p:ext uri="{BB962C8B-B14F-4D97-AF65-F5344CB8AC3E}">
        <p14:creationId xmlns:p14="http://schemas.microsoft.com/office/powerpoint/2010/main" val="10232408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141613-F1F9-41A3-507C-230DDF2FFE59}"/>
              </a:ext>
            </a:extLst>
          </p:cNvPr>
          <p:cNvSpPr>
            <a:spLocks noGrp="1"/>
          </p:cNvSpPr>
          <p:nvPr>
            <p:ph sz="half" idx="2"/>
          </p:nvPr>
        </p:nvSpPr>
        <p:spPr>
          <a:xfrm>
            <a:off x="1096434" y="1292589"/>
            <a:ext cx="10647259" cy="3712464"/>
          </a:xfrm>
        </p:spPr>
        <p:txBody>
          <a:bodyPr/>
          <a:lstStyle/>
          <a:p>
            <a:pPr marL="457200" indent="-457200">
              <a:buFont typeface="Arial" panose="020B0604020202020204" pitchFamily="34" charset="0"/>
              <a:buChar char="•"/>
            </a:pPr>
            <a:r>
              <a:rPr lang="en-US" dirty="0"/>
              <a:t>Reckoning with vulnerability</a:t>
            </a:r>
          </a:p>
          <a:p>
            <a:pPr marL="744538" lvl="3" indent="-457200">
              <a:buFont typeface="Arial" panose="020B0604020202020204" pitchFamily="34" charset="0"/>
              <a:buChar char="•"/>
            </a:pPr>
            <a:r>
              <a:rPr lang="en-US" dirty="0"/>
              <a:t>Thanks, </a:t>
            </a:r>
            <a:r>
              <a:rPr lang="en-US" dirty="0" err="1"/>
              <a:t>Brene</a:t>
            </a:r>
            <a:r>
              <a:rPr lang="en-US" dirty="0"/>
              <a:t> </a:t>
            </a:r>
            <a:r>
              <a:rPr lang="en-US" dirty="0">
                <a:sym typeface="Wingdings" panose="05000000000000000000" pitchFamily="2" charset="2"/>
              </a:rPr>
              <a:t> </a:t>
            </a:r>
            <a:endParaRPr lang="en-US" dirty="0"/>
          </a:p>
          <a:p>
            <a:pPr marL="457200" indent="-457200">
              <a:buFont typeface="Arial" panose="020B0604020202020204" pitchFamily="34" charset="0"/>
              <a:buChar char="•"/>
            </a:pPr>
            <a:r>
              <a:rPr lang="en-US" dirty="0"/>
              <a:t>Interaction with team and institution, what’s possible? </a:t>
            </a:r>
          </a:p>
          <a:p>
            <a:pPr marL="744538" lvl="3" indent="-457200">
              <a:buFont typeface="Arial" panose="020B0604020202020204" pitchFamily="34" charset="0"/>
              <a:buChar char="•"/>
            </a:pPr>
            <a:r>
              <a:rPr lang="en-US" dirty="0"/>
              <a:t>Do I have to climb a whole new mountain? Or can I work with this one? </a:t>
            </a:r>
          </a:p>
          <a:p>
            <a:pPr marL="457200" indent="-457200">
              <a:buFont typeface="Arial" panose="020B0604020202020204" pitchFamily="34" charset="0"/>
              <a:buChar char="•"/>
            </a:pPr>
            <a:r>
              <a:rPr lang="en-US" dirty="0"/>
              <a:t>Values clarification</a:t>
            </a:r>
          </a:p>
          <a:p>
            <a:pPr marL="744538" lvl="3" indent="-457200">
              <a:buFont typeface="Arial" panose="020B0604020202020204" pitchFamily="34" charset="0"/>
              <a:buChar char="•"/>
            </a:pPr>
            <a:r>
              <a:rPr lang="en-US" dirty="0"/>
              <a:t>How are my values different now than ___ ? (e.g., when I was hired, when I was in graduate school, before the pandemic, before I had kids)</a:t>
            </a:r>
          </a:p>
          <a:p>
            <a:pPr marL="744538" lvl="3" indent="-457200">
              <a:buFont typeface="Arial" panose="020B0604020202020204" pitchFamily="34" charset="0"/>
              <a:buChar char="•"/>
            </a:pPr>
            <a:r>
              <a:rPr lang="en-US" dirty="0"/>
              <a:t>How do my values align with or conflict with those of my institution? </a:t>
            </a:r>
          </a:p>
          <a:p>
            <a:pPr marL="744538" lvl="3" indent="-457200">
              <a:buFont typeface="Arial" panose="020B0604020202020204" pitchFamily="34" charset="0"/>
              <a:buChar char="•"/>
            </a:pPr>
            <a:r>
              <a:rPr lang="en-US" dirty="0"/>
              <a:t>How do my values align or conflict with my team/mentor? </a:t>
            </a:r>
          </a:p>
          <a:p>
            <a:pPr marL="744538" lvl="3" indent="-457200">
              <a:buFont typeface="Arial" panose="020B0604020202020204" pitchFamily="34" charset="0"/>
              <a:buChar char="•"/>
            </a:pPr>
            <a:r>
              <a:rPr lang="en-US" dirty="0"/>
              <a:t>What compromises am I willing and able to make in my professional role?</a:t>
            </a:r>
          </a:p>
          <a:p>
            <a:pPr marL="1211580" lvl="5" indent="-457200">
              <a:buFont typeface="Arial" panose="020B0604020202020204" pitchFamily="34" charset="0"/>
              <a:buChar char="•"/>
            </a:pPr>
            <a:r>
              <a:rPr lang="en-US" dirty="0"/>
              <a:t>How much meaning do I derive from the parts of “the job” that are outside of my clinical time? (service, teaching, supervision, research, conference travel)</a:t>
            </a:r>
          </a:p>
          <a:p>
            <a:pPr marL="744538" lvl="3" indent="-457200">
              <a:buFont typeface="Arial" panose="020B0604020202020204" pitchFamily="34" charset="0"/>
              <a:buChar char="•"/>
            </a:pPr>
            <a:r>
              <a:rPr lang="en-US" dirty="0"/>
              <a:t>What brings my life meaning? </a:t>
            </a:r>
          </a:p>
        </p:txBody>
      </p:sp>
      <p:sp>
        <p:nvSpPr>
          <p:cNvPr id="4" name="Title 3">
            <a:extLst>
              <a:ext uri="{FF2B5EF4-FFF2-40B4-BE49-F238E27FC236}">
                <a16:creationId xmlns:a16="http://schemas.microsoft.com/office/drawing/2014/main" id="{DC5645DD-457E-52DF-E933-71E912BA2909}"/>
              </a:ext>
            </a:extLst>
          </p:cNvPr>
          <p:cNvSpPr>
            <a:spLocks noGrp="1"/>
          </p:cNvSpPr>
          <p:nvPr>
            <p:ph type="title"/>
          </p:nvPr>
        </p:nvSpPr>
        <p:spPr/>
        <p:txBody>
          <a:bodyPr/>
          <a:lstStyle/>
          <a:p>
            <a:r>
              <a:rPr lang="en-US" dirty="0"/>
              <a:t>Individual flourishing</a:t>
            </a:r>
          </a:p>
        </p:txBody>
      </p:sp>
    </p:spTree>
    <p:extLst>
      <p:ext uri="{BB962C8B-B14F-4D97-AF65-F5344CB8AC3E}">
        <p14:creationId xmlns:p14="http://schemas.microsoft.com/office/powerpoint/2010/main" val="103898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111EFF-AE59-4C6A-F29E-7C6E1E1F3A84}"/>
              </a:ext>
            </a:extLst>
          </p:cNvPr>
          <p:cNvSpPr>
            <a:spLocks noGrp="1"/>
          </p:cNvSpPr>
          <p:nvPr>
            <p:ph sz="half" idx="1"/>
          </p:nvPr>
        </p:nvSpPr>
        <p:spPr>
          <a:xfrm>
            <a:off x="1096434" y="1205564"/>
            <a:ext cx="8973152" cy="3712464"/>
          </a:xfrm>
        </p:spPr>
        <p:txBody>
          <a:bodyPr/>
          <a:lstStyle/>
          <a:p>
            <a:r>
              <a:rPr lang="en-US" dirty="0"/>
              <a:t>Our case example:</a:t>
            </a:r>
          </a:p>
          <a:p>
            <a:pPr marL="457200" indent="-457200">
              <a:buFontTx/>
              <a:buChar char="-"/>
            </a:pPr>
            <a:r>
              <a:rPr lang="en-US" dirty="0"/>
              <a:t>Successful completion of neurosurgery</a:t>
            </a:r>
          </a:p>
          <a:p>
            <a:pPr marL="515938" lvl="2" indent="-457200">
              <a:buFontTx/>
              <a:buChar char="-"/>
            </a:pPr>
            <a:r>
              <a:rPr lang="en-US" dirty="0"/>
              <a:t>Access to medical leave </a:t>
            </a:r>
          </a:p>
          <a:p>
            <a:pPr marL="457200" indent="-457200">
              <a:buFontTx/>
              <a:buChar char="-"/>
            </a:pPr>
            <a:r>
              <a:rPr lang="en-US" dirty="0"/>
              <a:t>Retained employment, access to part time FTE</a:t>
            </a:r>
          </a:p>
          <a:p>
            <a:pPr marL="515938" lvl="2" indent="-457200">
              <a:buFontTx/>
              <a:buChar char="-"/>
            </a:pPr>
            <a:r>
              <a:rPr lang="en-US" dirty="0"/>
              <a:t>Clinical only; sacrifices of extra roles</a:t>
            </a:r>
          </a:p>
          <a:p>
            <a:pPr marL="515938" lvl="2" indent="-457200">
              <a:buFontTx/>
              <a:buChar char="-"/>
            </a:pPr>
            <a:r>
              <a:rPr lang="en-US" dirty="0"/>
              <a:t>Social support and peer mentorship</a:t>
            </a:r>
          </a:p>
          <a:p>
            <a:pPr marL="457200" indent="-457200">
              <a:buFontTx/>
              <a:buChar char="-"/>
            </a:pPr>
            <a:r>
              <a:rPr lang="en-US" dirty="0"/>
              <a:t>Happy, healthy 2yo </a:t>
            </a:r>
            <a:r>
              <a:rPr lang="en-US" dirty="0">
                <a:sym typeface="Wingdings" panose="05000000000000000000" pitchFamily="2" charset="2"/>
              </a:rPr>
              <a:t> </a:t>
            </a:r>
          </a:p>
          <a:p>
            <a:pPr marL="515938" lvl="2" indent="-457200">
              <a:buFontTx/>
              <a:buChar char="-"/>
            </a:pPr>
            <a:r>
              <a:rPr lang="en-US" dirty="0">
                <a:sym typeface="Wingdings" panose="05000000000000000000" pitchFamily="2" charset="2"/>
              </a:rPr>
              <a:t>Access to childcare </a:t>
            </a:r>
          </a:p>
          <a:p>
            <a:pPr marL="457200" indent="-457200">
              <a:buFontTx/>
              <a:buChar char="-"/>
            </a:pPr>
            <a:r>
              <a:rPr lang="en-US" dirty="0">
                <a:sym typeface="Wingdings" panose="05000000000000000000" pitchFamily="2" charset="2"/>
              </a:rPr>
              <a:t>Work/Life Balance</a:t>
            </a:r>
          </a:p>
          <a:p>
            <a:pPr marL="515938" lvl="2" indent="-457200">
              <a:buFontTx/>
              <a:buChar char="-"/>
            </a:pPr>
            <a:r>
              <a:rPr lang="en-US" dirty="0">
                <a:sym typeface="Wingdings" panose="05000000000000000000" pitchFamily="2" charset="2"/>
              </a:rPr>
              <a:t>Ongoing efforts to enhance professional well-being for colleagues and peers</a:t>
            </a:r>
            <a:endParaRPr lang="en-US" dirty="0"/>
          </a:p>
          <a:p>
            <a:pPr marL="0" indent="0"/>
            <a:endParaRPr lang="en-US" dirty="0"/>
          </a:p>
        </p:txBody>
      </p:sp>
      <p:sp>
        <p:nvSpPr>
          <p:cNvPr id="4" name="Title 3">
            <a:extLst>
              <a:ext uri="{FF2B5EF4-FFF2-40B4-BE49-F238E27FC236}">
                <a16:creationId xmlns:a16="http://schemas.microsoft.com/office/drawing/2014/main" id="{14834AE0-3532-0C11-319E-2A10CC63F8F7}"/>
              </a:ext>
            </a:extLst>
          </p:cNvPr>
          <p:cNvSpPr>
            <a:spLocks noGrp="1"/>
          </p:cNvSpPr>
          <p:nvPr>
            <p:ph type="title"/>
          </p:nvPr>
        </p:nvSpPr>
        <p:spPr/>
        <p:txBody>
          <a:bodyPr/>
          <a:lstStyle/>
          <a:p>
            <a:r>
              <a:rPr lang="en-US" dirty="0"/>
              <a:t>Individual flourishing</a:t>
            </a:r>
          </a:p>
        </p:txBody>
      </p:sp>
    </p:spTree>
    <p:extLst>
      <p:ext uri="{BB962C8B-B14F-4D97-AF65-F5344CB8AC3E}">
        <p14:creationId xmlns:p14="http://schemas.microsoft.com/office/powerpoint/2010/main" val="3948959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465B2-0F1C-6DA6-7622-2847122C2F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4C3793-8682-4215-CCC3-03997A3D8425}"/>
              </a:ext>
            </a:extLst>
          </p:cNvPr>
          <p:cNvSpPr>
            <a:spLocks noGrp="1"/>
          </p:cNvSpPr>
          <p:nvPr>
            <p:ph type="title"/>
          </p:nvPr>
        </p:nvSpPr>
        <p:spPr/>
        <p:txBody>
          <a:bodyPr/>
          <a:lstStyle/>
          <a:p>
            <a:pPr eaLnBrk="1" fontAlgn="auto" hangingPunct="1">
              <a:spcAft>
                <a:spcPts val="0"/>
              </a:spcAft>
              <a:defRPr/>
            </a:pPr>
            <a:r>
              <a:rPr lang="en-US" dirty="0">
                <a:solidFill>
                  <a:schemeClr val="bg1">
                    <a:lumMod val="95000"/>
                  </a:schemeClr>
                </a:solidFill>
              </a:rPr>
              <a:t>  </a:t>
            </a:r>
          </a:p>
        </p:txBody>
      </p:sp>
      <p:sp>
        <p:nvSpPr>
          <p:cNvPr id="9219" name="Content Placeholder 2">
            <a:extLst>
              <a:ext uri="{FF2B5EF4-FFF2-40B4-BE49-F238E27FC236}">
                <a16:creationId xmlns:a16="http://schemas.microsoft.com/office/drawing/2014/main" id="{BCC8ACFC-1A7A-D01F-582F-1B34A2B57084}"/>
              </a:ext>
            </a:extLst>
          </p:cNvPr>
          <p:cNvSpPr>
            <a:spLocks noGrp="1"/>
          </p:cNvSpPr>
          <p:nvPr>
            <p:ph idx="1"/>
          </p:nvPr>
        </p:nvSpPr>
        <p:spPr>
          <a:xfrm>
            <a:off x="481313" y="1697667"/>
            <a:ext cx="5756525" cy="4157662"/>
          </a:xfrm>
        </p:spPr>
        <p:txBody>
          <a:bodyPr/>
          <a:lstStyle/>
          <a:p>
            <a:pPr algn="l" fontAlgn="base"/>
            <a:r>
              <a:rPr lang="en-US" b="0" i="0" dirty="0">
                <a:solidFill>
                  <a:srgbClr val="000000"/>
                </a:solidFill>
                <a:effectLst/>
                <a:latin typeface="Whitney"/>
              </a:rPr>
              <a:t> 77% of workers having reported experiencing work-related stress in the last month.</a:t>
            </a:r>
          </a:p>
          <a:p>
            <a:pPr algn="l" fontAlgn="base"/>
            <a:endParaRPr lang="en-US" b="0" dirty="0">
              <a:solidFill>
                <a:srgbClr val="000000"/>
              </a:solidFill>
              <a:latin typeface="Whitney"/>
            </a:endParaRPr>
          </a:p>
          <a:p>
            <a:pPr algn="l" fontAlgn="base"/>
            <a:r>
              <a:rPr lang="en-US" b="0" i="0" dirty="0">
                <a:solidFill>
                  <a:srgbClr val="000000"/>
                </a:solidFill>
                <a:effectLst/>
                <a:latin typeface="Whitney"/>
              </a:rPr>
              <a:t>57% indicated experiencing negative impacts because of work-related stress such associated with burnout, such as emotional exhaustion (31%), didn’t feel motivated to do their very best (26%), a desire to keep to themselves (25%), a desire to quit (23%), lower productivity (20%), irritability or anger with coworkers and customers (19%), and feelings of being ineffective (18%).</a:t>
            </a:r>
          </a:p>
          <a:p>
            <a:pPr algn="l" fontAlgn="base"/>
            <a:endParaRPr lang="en-US" b="0" i="0" dirty="0">
              <a:solidFill>
                <a:srgbClr val="000000"/>
              </a:solidFill>
              <a:effectLst/>
              <a:latin typeface="Whitney"/>
            </a:endParaRPr>
          </a:p>
          <a:p>
            <a:pPr algn="ctr" eaLnBrk="1" hangingPunct="1"/>
            <a:r>
              <a:rPr lang="en-US" i="0" dirty="0">
                <a:solidFill>
                  <a:srgbClr val="000000"/>
                </a:solidFill>
                <a:effectLst/>
                <a:latin typeface="Whitney"/>
              </a:rPr>
              <a:t>(77%) of workers reported being very (36%) or somewhat (41%) satisfied with the support for mental health and well-being they receive from their employers.</a:t>
            </a:r>
            <a:endParaRPr lang="en-US" altLang="en-US" dirty="0"/>
          </a:p>
          <a:p>
            <a:pPr algn="ctr" eaLnBrk="1" hangingPunct="1"/>
            <a:endParaRPr lang="en-US" altLang="en-US" dirty="0"/>
          </a:p>
        </p:txBody>
      </p:sp>
      <p:sp>
        <p:nvSpPr>
          <p:cNvPr id="5" name="TextBox 4">
            <a:extLst>
              <a:ext uri="{FF2B5EF4-FFF2-40B4-BE49-F238E27FC236}">
                <a16:creationId xmlns:a16="http://schemas.microsoft.com/office/drawing/2014/main" id="{EBD6077B-36DB-8755-EDE4-F6E0A757C5BE}"/>
              </a:ext>
            </a:extLst>
          </p:cNvPr>
          <p:cNvSpPr txBox="1"/>
          <p:nvPr/>
        </p:nvSpPr>
        <p:spPr>
          <a:xfrm>
            <a:off x="1499859" y="1240323"/>
            <a:ext cx="5033727" cy="369332"/>
          </a:xfrm>
          <a:prstGeom prst="rect">
            <a:avLst/>
          </a:prstGeom>
          <a:noFill/>
        </p:spPr>
        <p:txBody>
          <a:bodyPr wrap="square" rtlCol="0">
            <a:spAutoFit/>
          </a:bodyPr>
          <a:lstStyle/>
          <a:p>
            <a:r>
              <a:rPr lang="en-US" b="1" dirty="0"/>
              <a:t>2023 APA Work in America Results</a:t>
            </a:r>
          </a:p>
        </p:txBody>
      </p:sp>
      <p:pic>
        <p:nvPicPr>
          <p:cNvPr id="1028" name="Picture 4" descr="Samantha Malinay :: Behance">
            <a:extLst>
              <a:ext uri="{FF2B5EF4-FFF2-40B4-BE49-F238E27FC236}">
                <a16:creationId xmlns:a16="http://schemas.microsoft.com/office/drawing/2014/main" id="{68AA5BF5-8316-38C7-F079-C2150F695A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3091" y="2050799"/>
            <a:ext cx="3848100" cy="30099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A0B0A6F-0238-0F4A-77A1-6ED59B90A143}"/>
              </a:ext>
            </a:extLst>
          </p:cNvPr>
          <p:cNvSpPr txBox="1"/>
          <p:nvPr/>
        </p:nvSpPr>
        <p:spPr>
          <a:xfrm>
            <a:off x="7636618" y="5208998"/>
            <a:ext cx="3401046" cy="646331"/>
          </a:xfrm>
          <a:prstGeom prst="rect">
            <a:avLst/>
          </a:prstGeom>
          <a:noFill/>
        </p:spPr>
        <p:txBody>
          <a:bodyPr wrap="square" rtlCol="0">
            <a:spAutoFit/>
          </a:bodyPr>
          <a:lstStyle/>
          <a:p>
            <a:pPr algn="ctr"/>
            <a:r>
              <a:rPr lang="en-US" i="1" dirty="0"/>
              <a:t>Burnout-centric environments</a:t>
            </a:r>
          </a:p>
          <a:p>
            <a:pPr algn="ctr"/>
            <a:r>
              <a:rPr lang="en-US" i="1" dirty="0"/>
              <a:t>*Chappell Roan quote</a:t>
            </a:r>
          </a:p>
        </p:txBody>
      </p:sp>
    </p:spTree>
    <p:extLst>
      <p:ext uri="{BB962C8B-B14F-4D97-AF65-F5344CB8AC3E}">
        <p14:creationId xmlns:p14="http://schemas.microsoft.com/office/powerpoint/2010/main" val="26992685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E6E739-EB2A-E5A4-DF91-C29E79116C7D}"/>
              </a:ext>
            </a:extLst>
          </p:cNvPr>
          <p:cNvSpPr>
            <a:spLocks noGrp="1"/>
          </p:cNvSpPr>
          <p:nvPr>
            <p:ph sz="half" idx="2"/>
          </p:nvPr>
        </p:nvSpPr>
        <p:spPr>
          <a:xfrm>
            <a:off x="1096434" y="1434164"/>
            <a:ext cx="9437454" cy="3712464"/>
          </a:xfrm>
        </p:spPr>
        <p:txBody>
          <a:bodyPr/>
          <a:lstStyle/>
          <a:p>
            <a:r>
              <a:rPr lang="en-US" dirty="0"/>
              <a:t>By nature, flourishing is about growth. We grow through hardships and confrontation with elements that shift the directions and patterns of growth. </a:t>
            </a:r>
          </a:p>
          <a:p>
            <a:endParaRPr lang="en-US" dirty="0"/>
          </a:p>
          <a:p>
            <a:r>
              <a:rPr lang="en-US" dirty="0"/>
              <a:t>Individual empowerment to take responsibility for our own growth within rigid systems and courage to reckon with ourselves when the price of conflict is too high. </a:t>
            </a:r>
          </a:p>
        </p:txBody>
      </p:sp>
      <p:sp>
        <p:nvSpPr>
          <p:cNvPr id="4" name="Title 3">
            <a:extLst>
              <a:ext uri="{FF2B5EF4-FFF2-40B4-BE49-F238E27FC236}">
                <a16:creationId xmlns:a16="http://schemas.microsoft.com/office/drawing/2014/main" id="{B9FED069-EA11-B409-33CC-182E18B91913}"/>
              </a:ext>
            </a:extLst>
          </p:cNvPr>
          <p:cNvSpPr>
            <a:spLocks noGrp="1"/>
          </p:cNvSpPr>
          <p:nvPr>
            <p:ph type="title"/>
          </p:nvPr>
        </p:nvSpPr>
        <p:spPr/>
        <p:txBody>
          <a:bodyPr/>
          <a:lstStyle/>
          <a:p>
            <a:r>
              <a:rPr lang="en-US" dirty="0"/>
              <a:t>flourishing</a:t>
            </a:r>
          </a:p>
        </p:txBody>
      </p:sp>
    </p:spTree>
    <p:extLst>
      <p:ext uri="{BB962C8B-B14F-4D97-AF65-F5344CB8AC3E}">
        <p14:creationId xmlns:p14="http://schemas.microsoft.com/office/powerpoint/2010/main" val="24339286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3CC279-93B5-2F1C-AB89-24990105182D}"/>
              </a:ext>
            </a:extLst>
          </p:cNvPr>
          <p:cNvSpPr>
            <a:spLocks noGrp="1"/>
          </p:cNvSpPr>
          <p:nvPr>
            <p:ph type="title"/>
          </p:nvPr>
        </p:nvSpPr>
        <p:spPr/>
        <p:txBody>
          <a:bodyPr/>
          <a:lstStyle/>
          <a:p>
            <a:r>
              <a:rPr lang="en-US" dirty="0"/>
              <a:t>references</a:t>
            </a:r>
          </a:p>
        </p:txBody>
      </p:sp>
      <p:sp>
        <p:nvSpPr>
          <p:cNvPr id="5" name="Content Placeholder 2">
            <a:extLst>
              <a:ext uri="{FF2B5EF4-FFF2-40B4-BE49-F238E27FC236}">
                <a16:creationId xmlns:a16="http://schemas.microsoft.com/office/drawing/2014/main" id="{6E5A202B-1F0B-2FF9-E73C-3E88A73A2C90}"/>
              </a:ext>
            </a:extLst>
          </p:cNvPr>
          <p:cNvSpPr>
            <a:spLocks noGrp="1"/>
          </p:cNvSpPr>
          <p:nvPr>
            <p:ph idx="1"/>
          </p:nvPr>
        </p:nvSpPr>
        <p:spPr>
          <a:xfrm>
            <a:off x="838200" y="1825625"/>
            <a:ext cx="10515600" cy="4351338"/>
          </a:xfrm>
        </p:spPr>
        <p:txBody>
          <a:bodyPr>
            <a:normAutofit fontScale="55000" lnSpcReduction="20000"/>
          </a:bodyPr>
          <a:lstStyle/>
          <a:p>
            <a:r>
              <a:rPr lang="en-US" b="0" i="0" dirty="0">
                <a:solidFill>
                  <a:srgbClr val="000000"/>
                </a:solidFill>
                <a:effectLst/>
                <a:highlight>
                  <a:srgbClr val="FFFFFF"/>
                </a:highlight>
                <a:latin typeface="Arial" panose="020B0604020202020204" pitchFamily="34" charset="0"/>
              </a:rPr>
              <a:t>Beacham, Abbie O.; Brainard, Alison; </a:t>
            </a:r>
            <a:r>
              <a:rPr lang="en-US" b="0" i="0" dirty="0" err="1">
                <a:solidFill>
                  <a:srgbClr val="000000"/>
                </a:solidFill>
                <a:effectLst/>
                <a:highlight>
                  <a:srgbClr val="FFFFFF"/>
                </a:highlight>
                <a:latin typeface="Arial" panose="020B0604020202020204" pitchFamily="34" charset="0"/>
              </a:rPr>
              <a:t>Janosy</a:t>
            </a:r>
            <a:r>
              <a:rPr lang="en-US" b="0" i="0" dirty="0">
                <a:solidFill>
                  <a:srgbClr val="000000"/>
                </a:solidFill>
                <a:effectLst/>
                <a:highlight>
                  <a:srgbClr val="FFFFFF"/>
                </a:highlight>
                <a:latin typeface="Arial" panose="020B0604020202020204" pitchFamily="34" charset="0"/>
              </a:rPr>
              <a:t>, Norah; and Reese, Jennifer (2020) "A brief evidence-based intervention to enhance Workplace Well-being and Flourishing in health care professionals: Feasibility and pilot outcomes," </a:t>
            </a:r>
            <a:r>
              <a:rPr lang="en-US" b="0" i="1" dirty="0">
                <a:solidFill>
                  <a:srgbClr val="000000"/>
                </a:solidFill>
                <a:effectLst/>
                <a:highlight>
                  <a:srgbClr val="FFFFFF"/>
                </a:highlight>
                <a:latin typeface="Arial" panose="020B0604020202020204" pitchFamily="34" charset="0"/>
              </a:rPr>
              <a:t>Journal of Wellness</a:t>
            </a:r>
            <a:r>
              <a:rPr lang="en-US" b="0" i="0" dirty="0">
                <a:solidFill>
                  <a:srgbClr val="000000"/>
                </a:solidFill>
                <a:effectLst/>
                <a:highlight>
                  <a:srgbClr val="FFFFFF"/>
                </a:highlight>
                <a:latin typeface="Arial" panose="020B0604020202020204" pitchFamily="34" charset="0"/>
              </a:rPr>
              <a:t>: Vol. 2 : </a:t>
            </a:r>
            <a:r>
              <a:rPr lang="en-US" b="0" i="0" dirty="0" err="1">
                <a:solidFill>
                  <a:srgbClr val="000000"/>
                </a:solidFill>
                <a:effectLst/>
                <a:highlight>
                  <a:srgbClr val="FFFFFF"/>
                </a:highlight>
                <a:latin typeface="Arial" panose="020B0604020202020204" pitchFamily="34" charset="0"/>
              </a:rPr>
              <a:t>Iss</a:t>
            </a:r>
            <a:r>
              <a:rPr lang="en-US" b="0" i="0" dirty="0">
                <a:solidFill>
                  <a:srgbClr val="000000"/>
                </a:solidFill>
                <a:effectLst/>
                <a:highlight>
                  <a:srgbClr val="FFFFFF"/>
                </a:highlight>
                <a:latin typeface="Arial" panose="020B0604020202020204" pitchFamily="34" charset="0"/>
              </a:rPr>
              <a:t>. 1 , Article 7.</a:t>
            </a:r>
            <a:br>
              <a:rPr lang="en-US" b="0" dirty="0"/>
            </a:br>
            <a:r>
              <a:rPr lang="en-US" b="0" i="0" dirty="0">
                <a:solidFill>
                  <a:srgbClr val="000000"/>
                </a:solidFill>
                <a:effectLst/>
                <a:highlight>
                  <a:srgbClr val="FFFFFF"/>
                </a:highlight>
                <a:latin typeface="Arial" panose="020B0604020202020204" pitchFamily="34" charset="0"/>
              </a:rPr>
              <a:t>DOI: </a:t>
            </a:r>
            <a:r>
              <a:rPr lang="en-US" b="0" i="0" u="sng" dirty="0">
                <a:solidFill>
                  <a:srgbClr val="006271"/>
                </a:solidFill>
                <a:effectLst/>
                <a:highlight>
                  <a:srgbClr val="FFFFFF"/>
                </a:highlight>
                <a:latin typeface="Arial" panose="020B0604020202020204" pitchFamily="34" charset="0"/>
                <a:hlinkClick r:id="rId2"/>
              </a:rPr>
              <a:t>https://doi.org/10.18297/jwellness/vol2/iss1/7 </a:t>
            </a:r>
            <a:endParaRPr lang="en-US" b="0" i="0" u="sng" dirty="0">
              <a:solidFill>
                <a:srgbClr val="006271"/>
              </a:solidFill>
              <a:effectLst/>
              <a:highlight>
                <a:srgbClr val="FFFFFF"/>
              </a:highlight>
              <a:latin typeface="Arial" panose="020B0604020202020204" pitchFamily="34" charset="0"/>
            </a:endParaRPr>
          </a:p>
          <a:p>
            <a:r>
              <a:rPr lang="en-US" b="0" dirty="0"/>
              <a:t>Moss M, Good VS, </a:t>
            </a:r>
            <a:r>
              <a:rPr lang="en-US" b="0" dirty="0" err="1"/>
              <a:t>Gozal</a:t>
            </a:r>
            <a:r>
              <a:rPr lang="en-US" b="0" dirty="0"/>
              <a:t> D, </a:t>
            </a:r>
            <a:r>
              <a:rPr lang="en-US" b="0" dirty="0" err="1"/>
              <a:t>Kleinpell</a:t>
            </a:r>
            <a:r>
              <a:rPr lang="en-US" b="0" dirty="0"/>
              <a:t> R, Sessler CN. An official critical care societies collaborative statement: Burnout syndrome in critical care health professionals: A call for action. </a:t>
            </a:r>
            <a:r>
              <a:rPr lang="en-US" b="0" dirty="0" err="1"/>
              <a:t>Jnl</a:t>
            </a:r>
            <a:r>
              <a:rPr lang="en-US" b="0" dirty="0"/>
              <a:t> Critical Care. 2016: 25 (4) Available from: </a:t>
            </a:r>
            <a:r>
              <a:rPr lang="en-US" b="0" dirty="0" err="1"/>
              <a:t>doi:https</a:t>
            </a:r>
            <a:r>
              <a:rPr lang="en-US" b="0" dirty="0"/>
              <a:t>://doi.org/10.1080/17439760.2017.138843.</a:t>
            </a:r>
          </a:p>
          <a:p>
            <a:r>
              <a:rPr lang="en-US" b="0" dirty="0" err="1"/>
              <a:t>Eckleberry</a:t>
            </a:r>
            <a:r>
              <a:rPr lang="en-US" b="0" dirty="0"/>
              <a:t>-Hunt J, Van Dyke A, Lick D. </a:t>
            </a:r>
            <a:r>
              <a:rPr lang="en-US" b="0" dirty="0" err="1"/>
              <a:t>Tucciarone</a:t>
            </a:r>
            <a:r>
              <a:rPr lang="en-US" b="0" dirty="0"/>
              <a:t> J. Changing the Conversation From Burnout to Wellness: Physician Wellbeing in Residency Training Programs. </a:t>
            </a:r>
            <a:r>
              <a:rPr lang="en-US" b="0" dirty="0" err="1"/>
              <a:t>Jnl</a:t>
            </a:r>
            <a:r>
              <a:rPr lang="en-US" b="0" dirty="0"/>
              <a:t> Grad Med Educ; 2009. pp. 225–30.</a:t>
            </a:r>
          </a:p>
          <a:p>
            <a:r>
              <a:rPr lang="en-US" b="0" dirty="0"/>
              <a:t>Seligman M. Flourish: A visionary new understanding of happiness and well-being. New York (NY): Free Press; 2011.</a:t>
            </a:r>
          </a:p>
          <a:p>
            <a:r>
              <a:rPr lang="en-US" b="0" dirty="0"/>
              <a:t>Butler J, Kern ML. The PERMA-Profiler: A brief multidimensional measure of flourishing. Intl </a:t>
            </a:r>
            <a:r>
              <a:rPr lang="en-US" b="0" dirty="0" err="1"/>
              <a:t>Jnl</a:t>
            </a:r>
            <a:r>
              <a:rPr lang="en-US" b="0" dirty="0"/>
              <a:t> Wellbeing. 2016; 6(3): 1-48. Available from: </a:t>
            </a:r>
            <a:r>
              <a:rPr lang="en-US" b="0" dirty="0" err="1"/>
              <a:t>doi:https</a:t>
            </a:r>
            <a:r>
              <a:rPr lang="en-US" b="0" dirty="0"/>
              <a:t>://doi.org/10.5502/ijw.v6i3.526.</a:t>
            </a:r>
          </a:p>
          <a:p>
            <a:r>
              <a:rPr lang="en-US" b="0" dirty="0" err="1"/>
              <a:t>Kashdan</a:t>
            </a:r>
            <a:r>
              <a:rPr lang="en-US" b="0" dirty="0"/>
              <a:t> TB, Gallagher MW, Silvia PJ, </a:t>
            </a:r>
            <a:r>
              <a:rPr lang="en-US" b="0" dirty="0" err="1"/>
              <a:t>Winterstein</a:t>
            </a:r>
            <a:r>
              <a:rPr lang="en-US" b="0" dirty="0"/>
              <a:t> BP, Breen WE, </a:t>
            </a:r>
            <a:r>
              <a:rPr lang="en-US" b="0" dirty="0" err="1"/>
              <a:t>Terhar</a:t>
            </a:r>
            <a:r>
              <a:rPr lang="en-US" b="0" dirty="0"/>
              <a:t> D, et al. The curiosity and exploration inventory-II: Development, factor structure, and psychometrics. J Res Pers. 2009 Dec;43(6):987–98.</a:t>
            </a:r>
          </a:p>
          <a:p>
            <a:r>
              <a:rPr lang="en-US" b="0" dirty="0" err="1"/>
              <a:t>Bohlmeijer</a:t>
            </a:r>
            <a:r>
              <a:rPr lang="en-US" b="0" dirty="0"/>
              <a:t> ET, </a:t>
            </a:r>
            <a:r>
              <a:rPr lang="en-US" b="0" dirty="0" err="1"/>
              <a:t>Fledderus</a:t>
            </a:r>
            <a:r>
              <a:rPr lang="en-US" b="0" dirty="0"/>
              <a:t> M, </a:t>
            </a:r>
            <a:r>
              <a:rPr lang="en-US" b="0" dirty="0" err="1"/>
              <a:t>Rokx</a:t>
            </a:r>
            <a:r>
              <a:rPr lang="en-US" b="0" dirty="0"/>
              <a:t> TA, Pieterse ME. Efficacy of an early intervention based on acceptance and commitment therapy for adults with depressive symptomatology: evaluation in a randomized controlled trial. </a:t>
            </a:r>
            <a:r>
              <a:rPr lang="en-US" b="0" dirty="0" err="1"/>
              <a:t>Behav</a:t>
            </a:r>
            <a:r>
              <a:rPr lang="en-US" b="0" dirty="0"/>
              <a:t> Res </a:t>
            </a:r>
            <a:r>
              <a:rPr lang="en-US" b="0" dirty="0" err="1"/>
              <a:t>Ther</a:t>
            </a:r>
            <a:r>
              <a:rPr lang="en-US" b="0" dirty="0"/>
              <a:t>. 2011 Jan;49(1):62–7.</a:t>
            </a:r>
          </a:p>
          <a:p>
            <a:r>
              <a:rPr lang="en-US" b="0" dirty="0" err="1"/>
              <a:t>Slavin</a:t>
            </a:r>
            <a:r>
              <a:rPr lang="en-US" b="0" dirty="0"/>
              <a:t> SJ, Schindler D, Chibnall JT, </a:t>
            </a:r>
            <a:r>
              <a:rPr lang="en-US" b="0" dirty="0" err="1"/>
              <a:t>Fendell</a:t>
            </a:r>
            <a:r>
              <a:rPr lang="en-US" b="0" dirty="0"/>
              <a:t> G, </a:t>
            </a:r>
            <a:r>
              <a:rPr lang="en-US" b="0" dirty="0" err="1"/>
              <a:t>Shoss</a:t>
            </a:r>
            <a:r>
              <a:rPr lang="en-US" b="0" dirty="0"/>
              <a:t> M. PERMA: a model for institutional leadership and culture change. </a:t>
            </a:r>
            <a:r>
              <a:rPr lang="en-US" b="0" dirty="0" err="1"/>
              <a:t>Acad</a:t>
            </a:r>
            <a:r>
              <a:rPr lang="en-US" b="0" dirty="0"/>
              <a:t> Med. 2012 Nov;87(11):1481.\</a:t>
            </a:r>
          </a:p>
          <a:p>
            <a:endParaRPr lang="en-US" b="0" dirty="0"/>
          </a:p>
        </p:txBody>
      </p:sp>
    </p:spTree>
    <p:extLst>
      <p:ext uri="{BB962C8B-B14F-4D97-AF65-F5344CB8AC3E}">
        <p14:creationId xmlns:p14="http://schemas.microsoft.com/office/powerpoint/2010/main" val="17127843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7F49E-5641-880D-BC1F-B99682EBE4EF}"/>
              </a:ext>
            </a:extLst>
          </p:cNvPr>
          <p:cNvSpPr>
            <a:spLocks noGrp="1"/>
          </p:cNvSpPr>
          <p:nvPr>
            <p:ph type="title"/>
          </p:nvPr>
        </p:nvSpPr>
        <p:spPr/>
        <p:txBody>
          <a:bodyPr/>
          <a:lstStyle/>
          <a:p>
            <a:r>
              <a:rPr lang="en-US" sz="2000" b="1" i="1" dirty="0">
                <a:solidFill>
                  <a:srgbClr val="000000"/>
                </a:solidFill>
                <a:effectLst/>
                <a:latin typeface="Arial" panose="020B0604020202020204" pitchFamily="34" charset="0"/>
              </a:rPr>
              <a:t>Erin Ayala, PhD, </a:t>
            </a:r>
            <a:r>
              <a:rPr lang="en-US" sz="2000" i="0" dirty="0">
                <a:solidFill>
                  <a:srgbClr val="000000"/>
                </a:solidFill>
                <a:effectLst/>
                <a:latin typeface="Arial" panose="020B0604020202020204" pitchFamily="34" charset="0"/>
              </a:rPr>
              <a:t>Owner/Founder of </a:t>
            </a:r>
            <a:r>
              <a:rPr lang="en-US" sz="2000" i="0" dirty="0" err="1">
                <a:solidFill>
                  <a:srgbClr val="000000"/>
                </a:solidFill>
                <a:effectLst/>
                <a:latin typeface="Arial" panose="020B0604020202020204" pitchFamily="34" charset="0"/>
              </a:rPr>
              <a:t>Skadi</a:t>
            </a:r>
            <a:r>
              <a:rPr lang="en-US" sz="2000" i="0" dirty="0">
                <a:solidFill>
                  <a:srgbClr val="000000"/>
                </a:solidFill>
                <a:effectLst/>
                <a:latin typeface="Arial" panose="020B0604020202020204" pitchFamily="34" charset="0"/>
              </a:rPr>
              <a:t> Sport Psychology, PPLC</a:t>
            </a:r>
            <a:br>
              <a:rPr lang="en-US" sz="2000" i="0" dirty="0">
                <a:solidFill>
                  <a:srgbClr val="000000"/>
                </a:solidFill>
                <a:effectLst/>
                <a:latin typeface="Arial" panose="020B0604020202020204" pitchFamily="34" charset="0"/>
              </a:rPr>
            </a:br>
            <a:endParaRPr lang="en-US" sz="2000" dirty="0"/>
          </a:p>
        </p:txBody>
      </p:sp>
      <p:sp>
        <p:nvSpPr>
          <p:cNvPr id="3" name="Content Placeholder 2">
            <a:extLst>
              <a:ext uri="{FF2B5EF4-FFF2-40B4-BE49-F238E27FC236}">
                <a16:creationId xmlns:a16="http://schemas.microsoft.com/office/drawing/2014/main" id="{FC781173-C5DE-AB12-AEB7-5AF791263B50}"/>
              </a:ext>
            </a:extLst>
          </p:cNvPr>
          <p:cNvSpPr>
            <a:spLocks noGrp="1"/>
          </p:cNvSpPr>
          <p:nvPr>
            <p:ph idx="1"/>
          </p:nvPr>
        </p:nvSpPr>
        <p:spPr>
          <a:xfrm>
            <a:off x="1955293" y="4144616"/>
            <a:ext cx="8678633" cy="1693899"/>
          </a:xfrm>
        </p:spPr>
        <p:txBody>
          <a:bodyPr/>
          <a:lstStyle/>
          <a:p>
            <a:pPr algn="l">
              <a:buFont typeface="Arial" panose="020B0604020202020204" pitchFamily="34" charset="0"/>
              <a:buChar char="•"/>
            </a:pPr>
            <a:r>
              <a:rPr lang="en-US" b="0" i="0" dirty="0">
                <a:solidFill>
                  <a:srgbClr val="242424"/>
                </a:solidFill>
                <a:effectLst/>
                <a:latin typeface="Segoe UI" panose="020B0502040204020203" pitchFamily="34" charset="0"/>
              </a:rPr>
              <a:t>Personal journey/Academic &amp; private practice experience and transition to private</a:t>
            </a:r>
          </a:p>
          <a:p>
            <a:pPr algn="l">
              <a:buFont typeface="Arial" panose="020B0604020202020204" pitchFamily="34" charset="0"/>
              <a:buChar char="•"/>
            </a:pPr>
            <a:r>
              <a:rPr lang="en-US" b="0" i="0" dirty="0">
                <a:solidFill>
                  <a:srgbClr val="242424"/>
                </a:solidFill>
                <a:effectLst/>
                <a:latin typeface="Segoe UI" panose="020B0502040204020203" pitchFamily="34" charset="0"/>
              </a:rPr>
              <a:t>Hustling for worthiness</a:t>
            </a:r>
          </a:p>
          <a:p>
            <a:pPr algn="l">
              <a:buFont typeface="Arial" panose="020B0604020202020204" pitchFamily="34" charset="0"/>
              <a:buChar char="•"/>
            </a:pPr>
            <a:r>
              <a:rPr lang="en-US" b="0" i="0" dirty="0">
                <a:solidFill>
                  <a:srgbClr val="242424"/>
                </a:solidFill>
                <a:effectLst/>
                <a:latin typeface="Segoe UI" panose="020B0502040204020203" pitchFamily="34" charset="0"/>
              </a:rPr>
              <a:t>Values discrepancies and institutional culture/barriers to flourishing</a:t>
            </a:r>
          </a:p>
          <a:p>
            <a:pPr algn="l">
              <a:buFont typeface="Arial" panose="020B0604020202020204" pitchFamily="34" charset="0"/>
              <a:buChar char="•"/>
            </a:pPr>
            <a:r>
              <a:rPr lang="en-US" b="0" i="0" dirty="0">
                <a:solidFill>
                  <a:srgbClr val="242424"/>
                </a:solidFill>
                <a:effectLst/>
                <a:latin typeface="Segoe UI" panose="020B0502040204020203" pitchFamily="34" charset="0"/>
              </a:rPr>
              <a:t>Making the leap to create an environment to flourish: the good, the bad, and the ugly (though there's not much ugly!)</a:t>
            </a:r>
          </a:p>
          <a:p>
            <a:endParaRPr lang="en-US" dirty="0"/>
          </a:p>
        </p:txBody>
      </p:sp>
      <p:pic>
        <p:nvPicPr>
          <p:cNvPr id="3074" name="Picture 2" descr="Skadi Sport Psychology, PLLC">
            <a:extLst>
              <a:ext uri="{FF2B5EF4-FFF2-40B4-BE49-F238E27FC236}">
                <a16:creationId xmlns:a16="http://schemas.microsoft.com/office/drawing/2014/main" id="{E57E87DC-13CE-C257-EF72-D3DC6CDD04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3286" y="2058244"/>
            <a:ext cx="5353050" cy="1039813"/>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FF7F1FD7-890E-D1C2-92EE-C297A48C4CBF}"/>
              </a:ext>
            </a:extLst>
          </p:cNvPr>
          <p:cNvCxnSpPr/>
          <p:nvPr/>
        </p:nvCxnSpPr>
        <p:spPr>
          <a:xfrm flipV="1">
            <a:off x="1590675" y="2962275"/>
            <a:ext cx="9039225" cy="9525"/>
          </a:xfrm>
          <a:prstGeom prst="straightConnector1">
            <a:avLst/>
          </a:prstGeom>
        </p:spPr>
        <p:style>
          <a:lnRef idx="1">
            <a:schemeClr val="accent1"/>
          </a:lnRef>
          <a:fillRef idx="0">
            <a:schemeClr val="accent1"/>
          </a:fillRef>
          <a:effectRef idx="0">
            <a:schemeClr val="accent1"/>
          </a:effectRef>
          <a:fontRef idx="minor">
            <a:schemeClr val="tx1"/>
          </a:fontRef>
        </p:style>
      </p:cxnSp>
      <p:pic>
        <p:nvPicPr>
          <p:cNvPr id="5" name="Graphic 4" descr="Graduation cap with solid fill">
            <a:extLst>
              <a:ext uri="{FF2B5EF4-FFF2-40B4-BE49-F238E27FC236}">
                <a16:creationId xmlns:a16="http://schemas.microsoft.com/office/drawing/2014/main" id="{1D751693-2050-11E1-2F7C-428CCD4538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8626" y="2127064"/>
            <a:ext cx="914400" cy="914400"/>
          </a:xfrm>
          <a:prstGeom prst="rect">
            <a:avLst/>
          </a:prstGeom>
        </p:spPr>
      </p:pic>
      <p:pic>
        <p:nvPicPr>
          <p:cNvPr id="8" name="Graphic 7" descr="Classroom with solid fill">
            <a:extLst>
              <a:ext uri="{FF2B5EF4-FFF2-40B4-BE49-F238E27FC236}">
                <a16:creationId xmlns:a16="http://schemas.microsoft.com/office/drawing/2014/main" id="{6F41D05B-8956-1CDE-46E5-6B6AF41639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64488" y="2115936"/>
            <a:ext cx="948690" cy="948690"/>
          </a:xfrm>
          <a:prstGeom prst="rect">
            <a:avLst/>
          </a:prstGeom>
        </p:spPr>
      </p:pic>
      <p:pic>
        <p:nvPicPr>
          <p:cNvPr id="9" name="Graphic 8" descr="Stethoscope with solid fill">
            <a:extLst>
              <a:ext uri="{FF2B5EF4-FFF2-40B4-BE49-F238E27FC236}">
                <a16:creationId xmlns:a16="http://schemas.microsoft.com/office/drawing/2014/main" id="{6133CFE2-3100-FE3E-88F5-35429826506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3968" y="2173570"/>
            <a:ext cx="910590" cy="758190"/>
          </a:xfrm>
          <a:prstGeom prst="rect">
            <a:avLst/>
          </a:prstGeom>
        </p:spPr>
      </p:pic>
      <p:pic>
        <p:nvPicPr>
          <p:cNvPr id="10" name="Graphic 9" descr="Body builder with solid fill">
            <a:extLst>
              <a:ext uri="{FF2B5EF4-FFF2-40B4-BE49-F238E27FC236}">
                <a16:creationId xmlns:a16="http://schemas.microsoft.com/office/drawing/2014/main" id="{6B004DCE-2864-022D-5DE4-5AD811A7B7A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83318" y="2209449"/>
            <a:ext cx="767715" cy="777240"/>
          </a:xfrm>
          <a:prstGeom prst="rect">
            <a:avLst/>
          </a:prstGeom>
        </p:spPr>
      </p:pic>
      <p:sp>
        <p:nvSpPr>
          <p:cNvPr id="11" name="TextBox 10">
            <a:extLst>
              <a:ext uri="{FF2B5EF4-FFF2-40B4-BE49-F238E27FC236}">
                <a16:creationId xmlns:a16="http://schemas.microsoft.com/office/drawing/2014/main" id="{93B08517-F2E7-7C3B-AB5B-DB138466CFA6}"/>
              </a:ext>
            </a:extLst>
          </p:cNvPr>
          <p:cNvSpPr txBox="1"/>
          <p:nvPr/>
        </p:nvSpPr>
        <p:spPr>
          <a:xfrm>
            <a:off x="512980" y="3187320"/>
            <a:ext cx="13411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2005-2015</a:t>
            </a:r>
          </a:p>
          <a:p>
            <a:r>
              <a:rPr lang="en-US" dirty="0"/>
              <a:t>BA --&gt; PhD</a:t>
            </a:r>
          </a:p>
        </p:txBody>
      </p:sp>
      <p:sp>
        <p:nvSpPr>
          <p:cNvPr id="12" name="TextBox 11">
            <a:extLst>
              <a:ext uri="{FF2B5EF4-FFF2-40B4-BE49-F238E27FC236}">
                <a16:creationId xmlns:a16="http://schemas.microsoft.com/office/drawing/2014/main" id="{1B6D8214-CEFB-1D83-E097-712D5EF5EA3A}"/>
              </a:ext>
            </a:extLst>
          </p:cNvPr>
          <p:cNvSpPr txBox="1"/>
          <p:nvPr/>
        </p:nvSpPr>
        <p:spPr>
          <a:xfrm>
            <a:off x="2471388" y="3180509"/>
            <a:ext cx="13411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2015-2016</a:t>
            </a:r>
          </a:p>
          <a:p>
            <a:r>
              <a:rPr lang="en-US" dirty="0"/>
              <a:t>Post-doc</a:t>
            </a:r>
          </a:p>
        </p:txBody>
      </p:sp>
      <p:sp>
        <p:nvSpPr>
          <p:cNvPr id="13" name="TextBox 12">
            <a:extLst>
              <a:ext uri="{FF2B5EF4-FFF2-40B4-BE49-F238E27FC236}">
                <a16:creationId xmlns:a16="http://schemas.microsoft.com/office/drawing/2014/main" id="{0DD954EC-EA8B-924D-16FB-72D5D44B5238}"/>
              </a:ext>
            </a:extLst>
          </p:cNvPr>
          <p:cNvSpPr txBox="1"/>
          <p:nvPr/>
        </p:nvSpPr>
        <p:spPr>
          <a:xfrm>
            <a:off x="4566846" y="3211172"/>
            <a:ext cx="13411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2016-2020</a:t>
            </a:r>
          </a:p>
          <a:p>
            <a:r>
              <a:rPr lang="en-US" dirty="0"/>
              <a:t>Academia</a:t>
            </a:r>
          </a:p>
        </p:txBody>
      </p:sp>
      <p:sp>
        <p:nvSpPr>
          <p:cNvPr id="14" name="TextBox 13">
            <a:extLst>
              <a:ext uri="{FF2B5EF4-FFF2-40B4-BE49-F238E27FC236}">
                <a16:creationId xmlns:a16="http://schemas.microsoft.com/office/drawing/2014/main" id="{CE0DDD53-71D4-9AAE-A7FD-AAE08578A0F5}"/>
              </a:ext>
            </a:extLst>
          </p:cNvPr>
          <p:cNvSpPr txBox="1"/>
          <p:nvPr/>
        </p:nvSpPr>
        <p:spPr>
          <a:xfrm>
            <a:off x="6382909" y="3191116"/>
            <a:ext cx="1579244" cy="6653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2018-2023</a:t>
            </a:r>
          </a:p>
          <a:p>
            <a:r>
              <a:rPr lang="en-US" dirty="0"/>
              <a:t>"Dream job"</a:t>
            </a:r>
          </a:p>
        </p:txBody>
      </p:sp>
      <p:sp>
        <p:nvSpPr>
          <p:cNvPr id="15" name="TextBox 14">
            <a:extLst>
              <a:ext uri="{FF2B5EF4-FFF2-40B4-BE49-F238E27FC236}">
                <a16:creationId xmlns:a16="http://schemas.microsoft.com/office/drawing/2014/main" id="{32A51A62-ECA8-3589-4C78-8F1CDD93591E}"/>
              </a:ext>
            </a:extLst>
          </p:cNvPr>
          <p:cNvSpPr txBox="1"/>
          <p:nvPr/>
        </p:nvSpPr>
        <p:spPr>
          <a:xfrm>
            <a:off x="8925670" y="3173066"/>
            <a:ext cx="17030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2023-present</a:t>
            </a:r>
          </a:p>
        </p:txBody>
      </p:sp>
    </p:spTree>
    <p:extLst>
      <p:ext uri="{BB962C8B-B14F-4D97-AF65-F5344CB8AC3E}">
        <p14:creationId xmlns:p14="http://schemas.microsoft.com/office/powerpoint/2010/main" val="24328224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12F18-ABA6-AC2A-83EA-EBDABA817D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B55848-6ED2-56A9-45D2-DCA4030DFA6F}"/>
              </a:ext>
            </a:extLst>
          </p:cNvPr>
          <p:cNvSpPr>
            <a:spLocks noGrp="1"/>
          </p:cNvSpPr>
          <p:nvPr>
            <p:ph type="title"/>
          </p:nvPr>
        </p:nvSpPr>
        <p:spPr/>
        <p:txBody>
          <a:bodyPr/>
          <a:lstStyle/>
          <a:p>
            <a:pPr eaLnBrk="1" fontAlgn="auto" hangingPunct="1">
              <a:spcAft>
                <a:spcPts val="0"/>
              </a:spcAft>
              <a:defRPr/>
            </a:pPr>
            <a:r>
              <a:rPr lang="en-US" dirty="0">
                <a:solidFill>
                  <a:schemeClr val="bg1">
                    <a:lumMod val="95000"/>
                  </a:schemeClr>
                </a:solidFill>
              </a:rPr>
              <a:t>  </a:t>
            </a:r>
          </a:p>
        </p:txBody>
      </p:sp>
      <p:sp>
        <p:nvSpPr>
          <p:cNvPr id="9219" name="Content Placeholder 2">
            <a:extLst>
              <a:ext uri="{FF2B5EF4-FFF2-40B4-BE49-F238E27FC236}">
                <a16:creationId xmlns:a16="http://schemas.microsoft.com/office/drawing/2014/main" id="{920CAE6A-A341-1487-10C5-3614B1733EDE}"/>
              </a:ext>
            </a:extLst>
          </p:cNvPr>
          <p:cNvSpPr>
            <a:spLocks noGrp="1"/>
          </p:cNvSpPr>
          <p:nvPr>
            <p:ph idx="1"/>
          </p:nvPr>
        </p:nvSpPr>
        <p:spPr>
          <a:xfrm>
            <a:off x="995300" y="1235940"/>
            <a:ext cx="9198903" cy="4157662"/>
          </a:xfrm>
        </p:spPr>
        <p:txBody>
          <a:bodyPr/>
          <a:lstStyle/>
          <a:p>
            <a:endParaRPr lang="en-US" b="0" dirty="0"/>
          </a:p>
          <a:p>
            <a:r>
              <a:rPr lang="en-US" sz="2000" dirty="0"/>
              <a:t>Why Flourishing Promotion vs Burnout Prevention </a:t>
            </a:r>
            <a:endParaRPr lang="en-US" sz="2000" b="0" dirty="0"/>
          </a:p>
          <a:p>
            <a:r>
              <a:rPr lang="en-US" b="0" dirty="0"/>
              <a:t>Workplace wellness renaissance post-COVID </a:t>
            </a:r>
          </a:p>
          <a:p>
            <a:r>
              <a:rPr lang="en-US" b="0" dirty="0"/>
              <a:t>	Why? Pandemic illuminated problematic systemic concerns related to resources and well-being.</a:t>
            </a:r>
          </a:p>
          <a:p>
            <a:r>
              <a:rPr lang="en-US" b="0" dirty="0"/>
              <a:t>Research lens: a more strategic concept that centers the role of group membership.</a:t>
            </a:r>
          </a:p>
          <a:p>
            <a:r>
              <a:rPr lang="en-US" b="0" dirty="0"/>
              <a:t>	Identity memberships are shaped by readiness to adopt change, generational status, regional policies </a:t>
            </a:r>
          </a:p>
          <a:p>
            <a:r>
              <a:rPr lang="en-US" b="0" dirty="0"/>
              <a:t>Conceptually address individual versus organizational responsibility.</a:t>
            </a:r>
          </a:p>
          <a:p>
            <a:r>
              <a:rPr lang="en-US" b="0" dirty="0"/>
              <a:t>Inclusive of stories about flourishing from within the field to explain things that “77%” cannot</a:t>
            </a:r>
          </a:p>
          <a:p>
            <a:pPr algn="ctr" eaLnBrk="1" hangingPunct="1"/>
            <a:endParaRPr lang="en-US" altLang="en-US" b="0" dirty="0"/>
          </a:p>
        </p:txBody>
      </p:sp>
    </p:spTree>
    <p:extLst>
      <p:ext uri="{BB962C8B-B14F-4D97-AF65-F5344CB8AC3E}">
        <p14:creationId xmlns:p14="http://schemas.microsoft.com/office/powerpoint/2010/main" val="40394606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7B6E9-795D-7889-B8CD-F0613CCED8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F95DEE-792A-B48E-76E9-A122136C19C8}"/>
              </a:ext>
            </a:extLst>
          </p:cNvPr>
          <p:cNvSpPr>
            <a:spLocks noGrp="1"/>
          </p:cNvSpPr>
          <p:nvPr>
            <p:ph type="title"/>
          </p:nvPr>
        </p:nvSpPr>
        <p:spPr/>
        <p:txBody>
          <a:bodyPr/>
          <a:lstStyle/>
          <a:p>
            <a:pPr eaLnBrk="1" fontAlgn="auto" hangingPunct="1">
              <a:spcAft>
                <a:spcPts val="0"/>
              </a:spcAft>
              <a:defRPr/>
            </a:pPr>
            <a:r>
              <a:rPr lang="en-US" dirty="0">
                <a:solidFill>
                  <a:schemeClr val="bg1">
                    <a:lumMod val="95000"/>
                  </a:schemeClr>
                </a:solidFill>
              </a:rPr>
              <a:t>  </a:t>
            </a:r>
          </a:p>
        </p:txBody>
      </p:sp>
      <p:sp>
        <p:nvSpPr>
          <p:cNvPr id="9219" name="Content Placeholder 2">
            <a:extLst>
              <a:ext uri="{FF2B5EF4-FFF2-40B4-BE49-F238E27FC236}">
                <a16:creationId xmlns:a16="http://schemas.microsoft.com/office/drawing/2014/main" id="{A06C6F16-430A-FE98-BA38-2BB47569D344}"/>
              </a:ext>
            </a:extLst>
          </p:cNvPr>
          <p:cNvSpPr>
            <a:spLocks noGrp="1"/>
          </p:cNvSpPr>
          <p:nvPr>
            <p:ph idx="1"/>
          </p:nvPr>
        </p:nvSpPr>
        <p:spPr>
          <a:xfrm>
            <a:off x="244911" y="1475715"/>
            <a:ext cx="7079342" cy="5105286"/>
          </a:xfrm>
        </p:spPr>
        <p:txBody>
          <a:bodyPr/>
          <a:lstStyle/>
          <a:p>
            <a:pPr eaLnBrk="1" hangingPunct="1"/>
            <a:r>
              <a:rPr lang="en-US" b="0" dirty="0"/>
              <a:t>Flourishing is relative to core value development:</a:t>
            </a:r>
          </a:p>
          <a:p>
            <a:pPr algn="ctr" eaLnBrk="1" hangingPunct="1"/>
            <a:r>
              <a:rPr lang="en-US" dirty="0"/>
              <a:t>“What is important to me? Can I </a:t>
            </a:r>
            <a:r>
              <a:rPr lang="en-US" i="1" dirty="0"/>
              <a:t>really </a:t>
            </a:r>
            <a:r>
              <a:rPr lang="en-US" dirty="0"/>
              <a:t>be okay if the world is imploding?”</a:t>
            </a:r>
          </a:p>
          <a:p>
            <a:pPr algn="ctr" eaLnBrk="1" hangingPunct="1"/>
            <a:endParaRPr lang="en-US" dirty="0"/>
          </a:p>
          <a:p>
            <a:pPr eaLnBrk="1" hangingPunct="1">
              <a:buFont typeface="Arial" panose="020B0604020202020204" pitchFamily="34" charset="0"/>
              <a:buChar char="•"/>
            </a:pPr>
            <a:r>
              <a:rPr lang="en-US" b="0" dirty="0"/>
              <a:t>Consider the “price we are willing to pay” to be in our role* </a:t>
            </a:r>
          </a:p>
          <a:p>
            <a:pPr eaLnBrk="1" hangingPunct="1">
              <a:buFont typeface="Arial" panose="020B0604020202020204" pitchFamily="34" charset="0"/>
              <a:buChar char="•"/>
            </a:pPr>
            <a:r>
              <a:rPr lang="en-US" b="0" dirty="0"/>
              <a:t>If there is a flourishing trajectory and hot streak, then </a:t>
            </a:r>
            <a:r>
              <a:rPr lang="en-US" b="0" i="1" dirty="0"/>
              <a:t>when and how </a:t>
            </a:r>
            <a:r>
              <a:rPr lang="en-US" b="0" dirty="0"/>
              <a:t>does it work?</a:t>
            </a:r>
          </a:p>
          <a:p>
            <a:pPr lvl="3" eaLnBrk="1" hangingPunct="1">
              <a:buFont typeface="Arial" panose="020B0604020202020204" pitchFamily="34" charset="0"/>
              <a:buChar char="•"/>
            </a:pPr>
            <a:r>
              <a:rPr lang="en-US" b="0" dirty="0"/>
              <a:t>e.g., can ECPs prioritize flourishing in a professional culture that delays its development?</a:t>
            </a:r>
          </a:p>
          <a:p>
            <a:pPr eaLnBrk="1" hangingPunct="1">
              <a:buFont typeface="Arial" panose="020B0604020202020204" pitchFamily="34" charset="0"/>
              <a:buChar char="•"/>
            </a:pPr>
            <a:r>
              <a:rPr lang="en-US" b="0" dirty="0"/>
              <a:t>Managing barriers to flourishing (individual and organizational obligations)</a:t>
            </a:r>
          </a:p>
          <a:p>
            <a:pPr eaLnBrk="1" hangingPunct="1"/>
            <a:endParaRPr lang="en-US" altLang="en-US" b="0" dirty="0"/>
          </a:p>
          <a:p>
            <a:pPr algn="ctr" eaLnBrk="1" hangingPunct="1"/>
            <a:r>
              <a:rPr lang="en-US" altLang="en-US" b="0" i="1" dirty="0"/>
              <a:t>With this lens, we turn to the literature on the concept, its operationalization in clinical trials, and finally case studies that exemplify flourishing within psychology.</a:t>
            </a:r>
          </a:p>
          <a:p>
            <a:pPr eaLnBrk="1" hangingPunct="1"/>
            <a:endParaRPr lang="en-US" altLang="en-US" b="0" dirty="0"/>
          </a:p>
          <a:p>
            <a:pPr eaLnBrk="1" hangingPunct="1"/>
            <a:endParaRPr lang="en-US" altLang="en-US" b="0" dirty="0"/>
          </a:p>
        </p:txBody>
      </p:sp>
      <p:sp>
        <p:nvSpPr>
          <p:cNvPr id="3" name="TextBox 2">
            <a:extLst>
              <a:ext uri="{FF2B5EF4-FFF2-40B4-BE49-F238E27FC236}">
                <a16:creationId xmlns:a16="http://schemas.microsoft.com/office/drawing/2014/main" id="{CFC2799A-21DC-0407-6C31-6EF2968A305A}"/>
              </a:ext>
            </a:extLst>
          </p:cNvPr>
          <p:cNvSpPr txBox="1"/>
          <p:nvPr/>
        </p:nvSpPr>
        <p:spPr>
          <a:xfrm>
            <a:off x="353085" y="6119336"/>
            <a:ext cx="2743200" cy="461665"/>
          </a:xfrm>
          <a:prstGeom prst="rect">
            <a:avLst/>
          </a:prstGeom>
          <a:noFill/>
        </p:spPr>
        <p:txBody>
          <a:bodyPr wrap="square" rtlCol="0">
            <a:spAutoFit/>
          </a:bodyPr>
          <a:lstStyle/>
          <a:p>
            <a:pPr algn="r"/>
            <a:r>
              <a:rPr lang="en-US" sz="800" dirty="0"/>
              <a:t>*note of privilege. This is often, not always, our ‘dream’ or desirable chosen job. One is not forced into a PhD track career to make ends meet</a:t>
            </a:r>
          </a:p>
        </p:txBody>
      </p:sp>
      <p:pic>
        <p:nvPicPr>
          <p:cNvPr id="2050" name="Picture 2" descr="Infographic showing the percentage of workers who feel stressed, by whether or not they have meaningful work">
            <a:extLst>
              <a:ext uri="{FF2B5EF4-FFF2-40B4-BE49-F238E27FC236}">
                <a16:creationId xmlns:a16="http://schemas.microsoft.com/office/drawing/2014/main" id="{DD5BB1E5-65CE-552B-8279-5335D12F1A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1146" y="2402973"/>
            <a:ext cx="4515943" cy="2540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224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A7512B-13E5-966F-63B8-11CEBC3AF1EE}"/>
              </a:ext>
            </a:extLst>
          </p:cNvPr>
          <p:cNvSpPr>
            <a:spLocks noGrp="1"/>
          </p:cNvSpPr>
          <p:nvPr>
            <p:ph sz="half" idx="1"/>
          </p:nvPr>
        </p:nvSpPr>
        <p:spPr>
          <a:xfrm>
            <a:off x="1752600" y="1097280"/>
            <a:ext cx="3794760" cy="4846320"/>
          </a:xfrm>
        </p:spPr>
        <p:txBody>
          <a:bodyPr wrap="square" anchor="t">
            <a:normAutofit fontScale="92500"/>
          </a:bodyPr>
          <a:lstStyle/>
          <a:p>
            <a:pPr>
              <a:lnSpc>
                <a:spcPct val="90000"/>
              </a:lnSpc>
            </a:pPr>
            <a:r>
              <a:rPr lang="en-US" sz="1800" dirty="0"/>
              <a:t>Industrial Revolution (19</a:t>
            </a:r>
            <a:r>
              <a:rPr lang="en-US" sz="1800" baseline="30000" dirty="0"/>
              <a:t>th</a:t>
            </a:r>
            <a:r>
              <a:rPr lang="en-US" sz="1800" dirty="0"/>
              <a:t>-20</a:t>
            </a:r>
            <a:r>
              <a:rPr lang="en-US" sz="1800" baseline="30000" dirty="0"/>
              <a:t>th</a:t>
            </a:r>
            <a:r>
              <a:rPr lang="en-US" sz="1800" dirty="0"/>
              <a:t> century)</a:t>
            </a:r>
          </a:p>
          <a:p>
            <a:pPr lvl="2">
              <a:lnSpc>
                <a:spcPct val="90000"/>
              </a:lnSpc>
            </a:pPr>
            <a:r>
              <a:rPr lang="en-US" sz="1600" dirty="0"/>
              <a:t>First discussions of overwork, mental strain, &amp; emotional exhaustion</a:t>
            </a:r>
          </a:p>
          <a:p>
            <a:pPr>
              <a:lnSpc>
                <a:spcPct val="90000"/>
              </a:lnSpc>
            </a:pPr>
            <a:r>
              <a:rPr lang="en-US" sz="1800" dirty="0" err="1"/>
              <a:t>1970’s</a:t>
            </a:r>
            <a:r>
              <a:rPr lang="en-US" sz="1800" dirty="0"/>
              <a:t> – Herbert </a:t>
            </a:r>
            <a:r>
              <a:rPr lang="en-US" sz="1800" dirty="0" err="1"/>
              <a:t>Freudenberger</a:t>
            </a:r>
            <a:endParaRPr lang="en-US" sz="1800" dirty="0"/>
          </a:p>
          <a:p>
            <a:pPr lvl="2">
              <a:lnSpc>
                <a:spcPct val="90000"/>
              </a:lnSpc>
            </a:pPr>
            <a:r>
              <a:rPr lang="en-US" sz="1600" dirty="0"/>
              <a:t>State of emotional, mental, and physical exhaustion caused by excessive and prolonged stress </a:t>
            </a:r>
          </a:p>
          <a:p>
            <a:pPr>
              <a:lnSpc>
                <a:spcPct val="90000"/>
              </a:lnSpc>
            </a:pPr>
            <a:r>
              <a:rPr lang="en-US" sz="1800" dirty="0"/>
              <a:t>1981 – Maslach Burnout Inventory</a:t>
            </a:r>
          </a:p>
          <a:p>
            <a:pPr lvl="2">
              <a:lnSpc>
                <a:spcPct val="90000"/>
              </a:lnSpc>
            </a:pPr>
            <a:r>
              <a:rPr lang="en-US" sz="1600" dirty="0"/>
              <a:t>Emotional exhaustion, depersonalization, and lack of personal accomplishment</a:t>
            </a:r>
          </a:p>
          <a:p>
            <a:pPr>
              <a:lnSpc>
                <a:spcPct val="90000"/>
              </a:lnSpc>
            </a:pPr>
            <a:r>
              <a:rPr lang="en-US" sz="1800" dirty="0" err="1"/>
              <a:t>1990’s</a:t>
            </a:r>
            <a:r>
              <a:rPr lang="en-US" sz="1800" dirty="0"/>
              <a:t> and </a:t>
            </a:r>
            <a:r>
              <a:rPr lang="en-US" sz="1800" dirty="0" err="1"/>
              <a:t>2000’s</a:t>
            </a:r>
            <a:r>
              <a:rPr lang="en-US" sz="1800" dirty="0"/>
              <a:t> – awareness about burnout in corporate American</a:t>
            </a:r>
          </a:p>
          <a:p>
            <a:pPr lvl="2">
              <a:lnSpc>
                <a:spcPct val="90000"/>
              </a:lnSpc>
            </a:pPr>
            <a:r>
              <a:rPr lang="en-US" sz="1600" dirty="0"/>
              <a:t>High stress jobs and corporate employment where people had trouble with work and life integration</a:t>
            </a:r>
          </a:p>
          <a:p>
            <a:pPr marL="0" lvl="1" indent="0">
              <a:lnSpc>
                <a:spcPct val="90000"/>
              </a:lnSpc>
              <a:buNone/>
            </a:pPr>
            <a:r>
              <a:rPr lang="en-US" sz="2000" b="1" dirty="0"/>
              <a:t>COVID pandemic (2020)</a:t>
            </a:r>
          </a:p>
          <a:p>
            <a:pPr lvl="2">
              <a:lnSpc>
                <a:spcPct val="90000"/>
              </a:lnSpc>
            </a:pPr>
            <a:r>
              <a:rPr lang="en-US" sz="1600" dirty="0"/>
              <a:t>Focus on burnout in healthcare workers</a:t>
            </a:r>
          </a:p>
        </p:txBody>
      </p:sp>
      <p:pic>
        <p:nvPicPr>
          <p:cNvPr id="4" name="Picture 3">
            <a:extLst>
              <a:ext uri="{FF2B5EF4-FFF2-40B4-BE49-F238E27FC236}">
                <a16:creationId xmlns:a16="http://schemas.microsoft.com/office/drawing/2014/main" id="{7CE29F94-EAE4-D571-A9EA-4BB83BBB9B6A}"/>
              </a:ext>
            </a:extLst>
          </p:cNvPr>
          <p:cNvPicPr>
            <a:picLocks noChangeAspect="1"/>
          </p:cNvPicPr>
          <p:nvPr/>
        </p:nvPicPr>
        <p:blipFill>
          <a:blip r:embed="rId3"/>
          <a:srcRect l="15298" r="27376" b="3"/>
          <a:stretch/>
        </p:blipFill>
        <p:spPr>
          <a:xfrm>
            <a:off x="6224016" y="1097280"/>
            <a:ext cx="3200400" cy="3712464"/>
          </a:xfrm>
          <a:prstGeom prst="rect">
            <a:avLst/>
          </a:prstGeom>
          <a:noFill/>
        </p:spPr>
      </p:pic>
      <p:sp>
        <p:nvSpPr>
          <p:cNvPr id="2" name="Title 1">
            <a:extLst>
              <a:ext uri="{FF2B5EF4-FFF2-40B4-BE49-F238E27FC236}">
                <a16:creationId xmlns:a16="http://schemas.microsoft.com/office/drawing/2014/main" id="{5A3301A8-4E0E-B1FB-3ED7-9303BC46F6E2}"/>
              </a:ext>
            </a:extLst>
          </p:cNvPr>
          <p:cNvSpPr>
            <a:spLocks noGrp="1"/>
          </p:cNvSpPr>
          <p:nvPr>
            <p:ph type="title"/>
          </p:nvPr>
        </p:nvSpPr>
        <p:spPr>
          <a:xfrm>
            <a:off x="2346326" y="365126"/>
            <a:ext cx="7521575" cy="549275"/>
          </a:xfrm>
        </p:spPr>
        <p:txBody>
          <a:bodyPr anchor="ctr">
            <a:normAutofit/>
          </a:bodyPr>
          <a:lstStyle/>
          <a:p>
            <a:r>
              <a:rPr lang="en-US" dirty="0"/>
              <a:t>Burnout – A History</a:t>
            </a:r>
          </a:p>
        </p:txBody>
      </p:sp>
    </p:spTree>
    <p:extLst>
      <p:ext uri="{BB962C8B-B14F-4D97-AF65-F5344CB8AC3E}">
        <p14:creationId xmlns:p14="http://schemas.microsoft.com/office/powerpoint/2010/main" val="3513244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9F4CCF-546D-60BC-5C68-F1F259AD4858}"/>
              </a:ext>
            </a:extLst>
          </p:cNvPr>
          <p:cNvPicPr>
            <a:picLocks noChangeAspect="1"/>
          </p:cNvPicPr>
          <p:nvPr/>
        </p:nvPicPr>
        <p:blipFill>
          <a:blip r:embed="rId3"/>
          <a:stretch>
            <a:fillRect/>
          </a:stretch>
        </p:blipFill>
        <p:spPr>
          <a:xfrm>
            <a:off x="2133600" y="1981200"/>
            <a:ext cx="3794760" cy="2474116"/>
          </a:xfrm>
          <a:prstGeom prst="rect">
            <a:avLst/>
          </a:prstGeom>
          <a:noFill/>
        </p:spPr>
      </p:pic>
      <p:sp>
        <p:nvSpPr>
          <p:cNvPr id="5" name="Content Placeholder 4">
            <a:extLst>
              <a:ext uri="{FF2B5EF4-FFF2-40B4-BE49-F238E27FC236}">
                <a16:creationId xmlns:a16="http://schemas.microsoft.com/office/drawing/2014/main" id="{3AA2CC94-2201-5EBA-4842-F453639C08A4}"/>
              </a:ext>
            </a:extLst>
          </p:cNvPr>
          <p:cNvSpPr>
            <a:spLocks noGrp="1"/>
          </p:cNvSpPr>
          <p:nvPr>
            <p:ph sz="half" idx="2"/>
          </p:nvPr>
        </p:nvSpPr>
        <p:spPr>
          <a:xfrm>
            <a:off x="6096000" y="1158240"/>
            <a:ext cx="4419600" cy="4937760"/>
          </a:xfrm>
        </p:spPr>
        <p:txBody>
          <a:bodyPr wrap="square" anchor="t">
            <a:normAutofit/>
          </a:bodyPr>
          <a:lstStyle/>
          <a:p>
            <a:pPr>
              <a:lnSpc>
                <a:spcPct val="90000"/>
              </a:lnSpc>
            </a:pPr>
            <a:r>
              <a:rPr lang="en-US" sz="2200" dirty="0"/>
              <a:t>Aristotle’s concept of eudaimonia</a:t>
            </a:r>
          </a:p>
          <a:p>
            <a:pPr lvl="2">
              <a:lnSpc>
                <a:spcPct val="90000"/>
              </a:lnSpc>
            </a:pPr>
            <a:r>
              <a:rPr lang="en-US" dirty="0"/>
              <a:t>Highest human good or living a life of virtue and meaning</a:t>
            </a:r>
          </a:p>
          <a:p>
            <a:pPr>
              <a:lnSpc>
                <a:spcPct val="90000"/>
              </a:lnSpc>
            </a:pPr>
            <a:r>
              <a:rPr lang="en-US" sz="2200" dirty="0"/>
              <a:t>Early 20</a:t>
            </a:r>
            <a:r>
              <a:rPr lang="en-US" sz="2200" baseline="30000" dirty="0"/>
              <a:t>th</a:t>
            </a:r>
            <a:r>
              <a:rPr lang="en-US" sz="2200" dirty="0"/>
              <a:t> century –Focus on treating mental illness</a:t>
            </a:r>
          </a:p>
          <a:p>
            <a:pPr lvl="2">
              <a:lnSpc>
                <a:spcPct val="90000"/>
              </a:lnSpc>
            </a:pPr>
            <a:r>
              <a:rPr lang="en-US" dirty="0"/>
              <a:t>Psychoanalytic theory and behaviorism dominate</a:t>
            </a:r>
          </a:p>
          <a:p>
            <a:pPr>
              <a:lnSpc>
                <a:spcPct val="90000"/>
              </a:lnSpc>
            </a:pPr>
            <a:r>
              <a:rPr lang="en-US" sz="2200" dirty="0" err="1"/>
              <a:t>1990’s</a:t>
            </a:r>
            <a:r>
              <a:rPr lang="en-US" sz="2200" dirty="0"/>
              <a:t>-2000 – Introduction of positive psychology</a:t>
            </a:r>
          </a:p>
          <a:p>
            <a:pPr lvl="2">
              <a:lnSpc>
                <a:spcPct val="90000"/>
              </a:lnSpc>
            </a:pPr>
            <a:r>
              <a:rPr lang="en-US" dirty="0"/>
              <a:t>Evolution to PERMA(H)</a:t>
            </a:r>
          </a:p>
          <a:p>
            <a:pPr>
              <a:lnSpc>
                <a:spcPct val="90000"/>
              </a:lnSpc>
            </a:pPr>
            <a:r>
              <a:rPr lang="en-US" sz="2200" dirty="0"/>
              <a:t>2017 - Harvard Flourishing Program</a:t>
            </a:r>
          </a:p>
          <a:p>
            <a:pPr lvl="2">
              <a:lnSpc>
                <a:spcPct val="90000"/>
              </a:lnSpc>
            </a:pPr>
            <a:r>
              <a:rPr lang="en-US" dirty="0"/>
              <a:t>5 domains</a:t>
            </a:r>
          </a:p>
        </p:txBody>
      </p:sp>
      <p:sp>
        <p:nvSpPr>
          <p:cNvPr id="4" name="Title 3">
            <a:extLst>
              <a:ext uri="{FF2B5EF4-FFF2-40B4-BE49-F238E27FC236}">
                <a16:creationId xmlns:a16="http://schemas.microsoft.com/office/drawing/2014/main" id="{B63A6FD7-A34C-5527-459A-5B9367268419}"/>
              </a:ext>
            </a:extLst>
          </p:cNvPr>
          <p:cNvSpPr>
            <a:spLocks noGrp="1"/>
          </p:cNvSpPr>
          <p:nvPr>
            <p:ph type="title"/>
          </p:nvPr>
        </p:nvSpPr>
        <p:spPr>
          <a:xfrm>
            <a:off x="2346326" y="365126"/>
            <a:ext cx="7521575" cy="549275"/>
          </a:xfrm>
        </p:spPr>
        <p:txBody>
          <a:bodyPr anchor="ctr">
            <a:normAutofit/>
          </a:bodyPr>
          <a:lstStyle/>
          <a:p>
            <a:r>
              <a:rPr lang="en-US" dirty="0"/>
              <a:t>Flourishing – A history</a:t>
            </a:r>
          </a:p>
        </p:txBody>
      </p:sp>
    </p:spTree>
    <p:extLst>
      <p:ext uri="{BB962C8B-B14F-4D97-AF65-F5344CB8AC3E}">
        <p14:creationId xmlns:p14="http://schemas.microsoft.com/office/powerpoint/2010/main" val="1036909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5 Keys To Flourishing In A Post-Pandemic Workplace">
            <a:extLst>
              <a:ext uri="{FF2B5EF4-FFF2-40B4-BE49-F238E27FC236}">
                <a16:creationId xmlns:a16="http://schemas.microsoft.com/office/drawing/2014/main" id="{7083684E-8615-93C6-A799-FD54596CE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4438" y="857250"/>
            <a:ext cx="9163562"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B2A797E-4D2B-2741-A04E-9836B3F07B4B}"/>
              </a:ext>
            </a:extLst>
          </p:cNvPr>
          <p:cNvSpPr txBox="1"/>
          <p:nvPr/>
        </p:nvSpPr>
        <p:spPr>
          <a:xfrm>
            <a:off x="4014953" y="949940"/>
            <a:ext cx="5715000" cy="784830"/>
          </a:xfrm>
          <a:prstGeom prst="rect">
            <a:avLst/>
          </a:prstGeom>
          <a:noFill/>
        </p:spPr>
        <p:txBody>
          <a:bodyPr wrap="square" rtlCol="0">
            <a:spAutoFit/>
          </a:bodyPr>
          <a:lstStyle/>
          <a:p>
            <a:r>
              <a:rPr lang="en-US" sz="4500" dirty="0"/>
              <a:t>Flourishing</a:t>
            </a:r>
          </a:p>
        </p:txBody>
      </p:sp>
      <p:sp>
        <p:nvSpPr>
          <p:cNvPr id="6" name="TextBox 5">
            <a:extLst>
              <a:ext uri="{FF2B5EF4-FFF2-40B4-BE49-F238E27FC236}">
                <a16:creationId xmlns:a16="http://schemas.microsoft.com/office/drawing/2014/main" id="{7138106E-0669-264A-2D34-7A64EE002F31}"/>
              </a:ext>
            </a:extLst>
          </p:cNvPr>
          <p:cNvSpPr txBox="1"/>
          <p:nvPr/>
        </p:nvSpPr>
        <p:spPr>
          <a:xfrm>
            <a:off x="4653456" y="2252500"/>
            <a:ext cx="5305097" cy="2031325"/>
          </a:xfrm>
          <a:prstGeom prst="rect">
            <a:avLst/>
          </a:prstGeom>
          <a:noFill/>
        </p:spPr>
        <p:txBody>
          <a:bodyPr wrap="square" rtlCol="0">
            <a:spAutoFit/>
          </a:bodyPr>
          <a:lstStyle/>
          <a:p>
            <a:r>
              <a:rPr lang="en-US" sz="3600" dirty="0"/>
              <a:t>Feeling good + functioning effectively = high level of mental well-being</a:t>
            </a:r>
          </a:p>
          <a:p>
            <a:endParaRPr lang="en-US" dirty="0"/>
          </a:p>
        </p:txBody>
      </p:sp>
    </p:spTree>
    <p:extLst>
      <p:ext uri="{BB962C8B-B14F-4D97-AF65-F5344CB8AC3E}">
        <p14:creationId xmlns:p14="http://schemas.microsoft.com/office/powerpoint/2010/main" val="83213567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5680</TotalTime>
  <Words>5515</Words>
  <Application>Microsoft Office PowerPoint</Application>
  <PresentationFormat>Widescreen</PresentationFormat>
  <Paragraphs>558</Paragraphs>
  <Slides>42</Slides>
  <Notes>28</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Angles</vt:lpstr>
      <vt:lpstr>  </vt:lpstr>
      <vt:lpstr>  </vt:lpstr>
      <vt:lpstr>  </vt:lpstr>
      <vt:lpstr>  </vt:lpstr>
      <vt:lpstr>  </vt:lpstr>
      <vt:lpstr>  </vt:lpstr>
      <vt:lpstr>Burnout – A History</vt:lpstr>
      <vt:lpstr>Flourishing – A history</vt:lpstr>
      <vt:lpstr>PowerPoint Presentation</vt:lpstr>
      <vt:lpstr>Workplace</vt:lpstr>
      <vt:lpstr>“Presentism”  diminished performance at work due to disease or lack of engagement is single largest cause of workplace productivity loss </vt:lpstr>
      <vt:lpstr>Factors Affecting Flourishing</vt:lpstr>
      <vt:lpstr>Well-Being in Medicine</vt:lpstr>
      <vt:lpstr>PowerPoint Presentation</vt:lpstr>
      <vt:lpstr>Three Domains that Affect Flourishing</vt:lpstr>
      <vt:lpstr>Three Areas that Affect Flourishing</vt:lpstr>
      <vt:lpstr>Flourishing</vt:lpstr>
      <vt:lpstr>Flourishing</vt:lpstr>
      <vt:lpstr>Flourishing</vt:lpstr>
      <vt:lpstr>Take Aways</vt:lpstr>
      <vt:lpstr>References</vt:lpstr>
      <vt:lpstr>  </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flourishing by domain</vt:lpstr>
      <vt:lpstr>intervention for healthcare providers</vt:lpstr>
      <vt:lpstr>Individual flourishing</vt:lpstr>
      <vt:lpstr>Applying flourishing factors to individual example</vt:lpstr>
      <vt:lpstr>Applying flourishing factors to individual example</vt:lpstr>
      <vt:lpstr>Individual flourishing</vt:lpstr>
      <vt:lpstr>Individual flourishing</vt:lpstr>
      <vt:lpstr>flourishing</vt:lpstr>
      <vt:lpstr>references</vt:lpstr>
      <vt:lpstr>Erin Ayala, PhD, Owner/Founder of Skadi Sport Psychology, PPLC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Amanda Almond</dc:creator>
  <cp:lastModifiedBy>Amanda Almond</cp:lastModifiedBy>
  <cp:revision>90</cp:revision>
  <dcterms:created xsi:type="dcterms:W3CDTF">2024-10-10T16:41:49Z</dcterms:created>
  <dcterms:modified xsi:type="dcterms:W3CDTF">2024-10-22T00:57:06Z</dcterms:modified>
</cp:coreProperties>
</file>